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642" r:id="rId2"/>
    <p:sldMasterId id="2147484743" r:id="rId3"/>
  </p:sldMasterIdLst>
  <p:notesMasterIdLst>
    <p:notesMasterId r:id="rId30"/>
  </p:notesMasterIdLst>
  <p:handoutMasterIdLst>
    <p:handoutMasterId r:id="rId31"/>
  </p:handoutMasterIdLst>
  <p:sldIdLst>
    <p:sldId id="1719" r:id="rId4"/>
    <p:sldId id="3128" r:id="rId5"/>
    <p:sldId id="3218" r:id="rId6"/>
    <p:sldId id="3231" r:id="rId7"/>
    <p:sldId id="3230" r:id="rId8"/>
    <p:sldId id="3221" r:id="rId9"/>
    <p:sldId id="3208" r:id="rId10"/>
    <p:sldId id="3228" r:id="rId11"/>
    <p:sldId id="3219" r:id="rId12"/>
    <p:sldId id="3229" r:id="rId13"/>
    <p:sldId id="3220" r:id="rId14"/>
    <p:sldId id="3135" r:id="rId15"/>
    <p:sldId id="1896" r:id="rId16"/>
    <p:sldId id="3136" r:id="rId17"/>
    <p:sldId id="3142" r:id="rId18"/>
    <p:sldId id="3137" r:id="rId19"/>
    <p:sldId id="3222" r:id="rId20"/>
    <p:sldId id="3232" r:id="rId21"/>
    <p:sldId id="3223" r:id="rId22"/>
    <p:sldId id="3225" r:id="rId23"/>
    <p:sldId id="3226" r:id="rId24"/>
    <p:sldId id="3233" r:id="rId25"/>
    <p:sldId id="3234" r:id="rId26"/>
    <p:sldId id="3227" r:id="rId27"/>
    <p:sldId id="689" r:id="rId28"/>
    <p:sldId id="1884" r:id="rId2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rainer Presentation Brief" id="{E9D1FD4D-DAAF-4829-BBBC-AD8AC9ACFE8A}">
          <p14:sldIdLst/>
        </p14:section>
        <p14:section name="Module Content" id="{A073DAE3-B461-442F-A3D3-6642BD875E45}">
          <p14:sldIdLst>
            <p14:sldId id="1719"/>
            <p14:sldId id="3128"/>
            <p14:sldId id="3218"/>
            <p14:sldId id="3231"/>
            <p14:sldId id="3230"/>
            <p14:sldId id="3221"/>
            <p14:sldId id="3208"/>
            <p14:sldId id="3228"/>
            <p14:sldId id="3219"/>
            <p14:sldId id="3229"/>
            <p14:sldId id="3220"/>
            <p14:sldId id="3135"/>
          </p14:sldIdLst>
        </p14:section>
        <p14:section name="Lab Content" id="{DED81072-52AB-4250-8920-201B3C5D2D2E}">
          <p14:sldIdLst>
            <p14:sldId id="1896"/>
            <p14:sldId id="3136"/>
            <p14:sldId id="3142"/>
            <p14:sldId id="3137"/>
            <p14:sldId id="3222"/>
            <p14:sldId id="3232"/>
            <p14:sldId id="3223"/>
            <p14:sldId id="3225"/>
            <p14:sldId id="3226"/>
            <p14:sldId id="3233"/>
            <p14:sldId id="3234"/>
            <p14:sldId id="3227"/>
          </p14:sldIdLst>
        </p14:section>
        <p14:section name="Module Closedown" id="{BB4A27EB-B3C3-4E4C-B5FE-2131BA0AA278}">
          <p14:sldIdLst>
            <p14:sldId id="689"/>
            <p14:sldId id="188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5"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CBD6EF"/>
    <a:srgbClr val="1A1A1A"/>
    <a:srgbClr val="FFFFFF"/>
    <a:srgbClr val="00BCF2"/>
    <a:srgbClr val="40CDF5"/>
    <a:srgbClr val="40587C"/>
    <a:srgbClr val="00B0E3"/>
    <a:srgbClr val="00188F"/>
    <a:srgbClr val="0052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40" autoAdjust="0"/>
    <p:restoredTop sz="92804" autoAdjust="0"/>
  </p:normalViewPr>
  <p:slideViewPr>
    <p:cSldViewPr snapToGrid="0">
      <p:cViewPr varScale="1">
        <p:scale>
          <a:sx n="84" d="100"/>
          <a:sy n="84" d="100"/>
        </p:scale>
        <p:origin x="1047" y="50"/>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4" d="100"/>
          <a:sy n="84" d="100"/>
        </p:scale>
        <p:origin x="2934"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12/11/2020 8:55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12/11/2020 7:40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12/11/2020 7:40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baseline="0" dirty="0">
                <a:solidFill>
                  <a:schemeClr val="tx1"/>
                </a:solidFill>
                <a:latin typeface="Segoe UI Light" pitchFamily="34" charset="0"/>
                <a:ea typeface="+mn-ea"/>
                <a:cs typeface="+mn-cs"/>
              </a:rPr>
              <a:t>To perform an incremental load, you need a way to identify which data has changed. The most common approach is to use a </a:t>
            </a:r>
            <a:r>
              <a:rPr lang="en-US" sz="882" b="0" i="0" u="sng" strike="noStrike" kern="1200" baseline="0" dirty="0">
                <a:solidFill>
                  <a:schemeClr val="tx1"/>
                </a:solidFill>
                <a:latin typeface="Segoe UI Light" pitchFamily="34" charset="0"/>
                <a:ea typeface="+mn-ea"/>
                <a:cs typeface="+mn-cs"/>
              </a:rPr>
              <a:t>high water mark value</a:t>
            </a:r>
            <a:r>
              <a:rPr lang="en-US" sz="882" b="0" i="0" u="none" strike="noStrike" kern="1200" baseline="0" dirty="0">
                <a:solidFill>
                  <a:schemeClr val="tx1"/>
                </a:solidFill>
                <a:latin typeface="Segoe UI Light" pitchFamily="34" charset="0"/>
                <a:ea typeface="+mn-ea"/>
                <a:cs typeface="+mn-cs"/>
              </a:rPr>
              <a:t>, which means tracking the latest value of some column in the source table, either a datetime column or a unique integer column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12/11/2020 7:40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205772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004B095-525C-483E-A100-BB95F3EA2032}"/>
              </a:ext>
            </a:extLst>
          </p:cNvPr>
          <p:cNvSpPr>
            <a:spLocks noGrp="1"/>
          </p:cNvSpPr>
          <p:nvPr>
            <p:ph type="body" idx="1"/>
          </p:nvPr>
        </p:nvSpPr>
        <p:spPr/>
        <p:txBody>
          <a:bodyPr/>
          <a:lstStyle/>
          <a:p>
            <a:r>
              <a:rPr lang="en-US" sz="882" b="0" i="0" u="none" strike="noStrike" kern="1200" baseline="0" dirty="0">
                <a:solidFill>
                  <a:schemeClr val="tx1"/>
                </a:solidFill>
                <a:latin typeface="Segoe UI Light" pitchFamily="34" charset="0"/>
                <a:ea typeface="+mn-ea"/>
                <a:cs typeface="+mn-cs"/>
              </a:rPr>
              <a:t>This architecture is complicated. But the majority of this architecture is for an </a:t>
            </a:r>
            <a:r>
              <a:rPr lang="en-US" sz="882" b="0" i="0" u="sng" strike="noStrike" kern="1200" baseline="0" dirty="0">
                <a:solidFill>
                  <a:schemeClr val="tx1"/>
                </a:solidFill>
                <a:latin typeface="Segoe UI Light" pitchFamily="34" charset="0"/>
                <a:ea typeface="+mn-ea"/>
                <a:cs typeface="+mn-cs"/>
              </a:rPr>
              <a:t>AI Engineer </a:t>
            </a:r>
            <a:r>
              <a:rPr lang="en-US" sz="882" b="0" i="0" u="none" strike="noStrike" kern="1200" baseline="0" dirty="0">
                <a:solidFill>
                  <a:schemeClr val="tx1"/>
                </a:solidFill>
                <a:latin typeface="Segoe UI Light" pitchFamily="34" charset="0"/>
                <a:ea typeface="+mn-ea"/>
                <a:cs typeface="+mn-cs"/>
              </a:rPr>
              <a:t>to design and build. </a:t>
            </a:r>
          </a:p>
          <a:p>
            <a:endParaRPr lang="en-US" sz="882" b="0" i="0" u="none" strike="noStrike" kern="1200" baseline="0" dirty="0">
              <a:solidFill>
                <a:schemeClr val="tx1"/>
              </a:solidFill>
              <a:latin typeface="Segoe UI Light" pitchFamily="34" charset="0"/>
              <a:ea typeface="+mn-ea"/>
              <a:cs typeface="+mn-cs"/>
            </a:endParaRPr>
          </a:p>
          <a:p>
            <a:r>
              <a:rPr lang="en-US" sz="882" b="0" i="0" u="none" strike="noStrike" kern="1200" baseline="0" dirty="0">
                <a:solidFill>
                  <a:schemeClr val="tx1"/>
                </a:solidFill>
                <a:latin typeface="Segoe UI Light" pitchFamily="34" charset="0"/>
                <a:ea typeface="+mn-ea"/>
                <a:cs typeface="+mn-cs"/>
              </a:rPr>
              <a:t>we are interested in the data components that we may be asked to support the AI Engineer with. Namely: </a:t>
            </a:r>
          </a:p>
          <a:p>
            <a:pPr marL="228600" indent="-228600">
              <a:buFont typeface="+mj-lt"/>
              <a:buAutoNum type="arabicPeriod"/>
            </a:pPr>
            <a:r>
              <a:rPr lang="en-US" sz="882" b="0" i="0" u="none" strike="noStrike" kern="1200" baseline="0" dirty="0">
                <a:solidFill>
                  <a:schemeClr val="tx1"/>
                </a:solidFill>
                <a:latin typeface="Segoe UI Light" pitchFamily="34" charset="0"/>
                <a:ea typeface="+mn-ea"/>
                <a:cs typeface="+mn-cs"/>
              </a:rPr>
              <a:t>Creating a data store to hold </a:t>
            </a:r>
            <a:r>
              <a:rPr lang="en-US" sz="882" b="0" i="0" u="sng" strike="noStrike" kern="1200" baseline="0" dirty="0">
                <a:solidFill>
                  <a:schemeClr val="tx1"/>
                </a:solidFill>
                <a:latin typeface="Segoe UI Light" pitchFamily="34" charset="0"/>
                <a:ea typeface="+mn-ea"/>
                <a:cs typeface="+mn-cs"/>
              </a:rPr>
              <a:t>bot logging </a:t>
            </a:r>
            <a:r>
              <a:rPr lang="en-US" sz="882" b="0" i="0" u="none" strike="noStrike" kern="1200" baseline="0" dirty="0">
                <a:solidFill>
                  <a:schemeClr val="tx1"/>
                </a:solidFill>
                <a:latin typeface="Segoe UI Light" pitchFamily="34" charset="0"/>
                <a:ea typeface="+mn-ea"/>
                <a:cs typeface="+mn-cs"/>
              </a:rPr>
              <a:t>data. (See the Logging section of the architecture) </a:t>
            </a:r>
          </a:p>
          <a:p>
            <a:pPr marL="228600" indent="-228600">
              <a:buFont typeface="+mj-lt"/>
              <a:buAutoNum type="arabicPeriod"/>
            </a:pPr>
            <a:r>
              <a:rPr lang="en-US" sz="882" b="0" i="0" u="none" strike="noStrike" kern="1200" baseline="0" dirty="0">
                <a:solidFill>
                  <a:schemeClr val="tx1"/>
                </a:solidFill>
                <a:latin typeface="Segoe UI Light" pitchFamily="34" charset="0"/>
                <a:ea typeface="+mn-ea"/>
                <a:cs typeface="+mn-cs"/>
              </a:rPr>
              <a:t>Creating a data store to hold </a:t>
            </a:r>
            <a:r>
              <a:rPr lang="en-US" sz="882" b="0" i="0" u="sng" strike="noStrike" kern="1200" baseline="0" dirty="0">
                <a:solidFill>
                  <a:schemeClr val="tx1"/>
                </a:solidFill>
                <a:latin typeface="Segoe UI Light" pitchFamily="34" charset="0"/>
                <a:ea typeface="+mn-ea"/>
                <a:cs typeface="+mn-cs"/>
              </a:rPr>
              <a:t>Cognitive Services metadata</a:t>
            </a:r>
            <a:r>
              <a:rPr lang="en-US" sz="882" b="0" i="0" u="none" strike="noStrike" kern="1200" baseline="0" dirty="0">
                <a:solidFill>
                  <a:schemeClr val="tx1"/>
                </a:solidFill>
                <a:latin typeface="Segoe UI Light" pitchFamily="34" charset="0"/>
                <a:ea typeface="+mn-ea"/>
                <a:cs typeface="+mn-cs"/>
              </a:rPr>
              <a:t>. (See the Data ETL of the architecture)</a:t>
            </a:r>
          </a:p>
          <a:p>
            <a:endParaRPr lang="en-US" dirty="0"/>
          </a:p>
          <a:p>
            <a:r>
              <a:rPr lang="en-US" sz="882" b="1" i="0" u="none" strike="noStrike" kern="1200" baseline="0" dirty="0">
                <a:solidFill>
                  <a:schemeClr val="tx1"/>
                </a:solidFill>
                <a:latin typeface="Segoe UI Light" pitchFamily="34" charset="0"/>
                <a:ea typeface="+mn-ea"/>
                <a:cs typeface="+mn-cs"/>
              </a:rPr>
              <a:t>Bot Logging Data</a:t>
            </a:r>
            <a:endParaRPr lang="en-US" b="1" dirty="0"/>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Typically data will be sent to a Cognitive Services API, which may return back data, sometimes in the form of metadata. </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You can setup a Cosmos DB instance, and create middleware to store “entries” as users interact with the bot.</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You can then use the capabilities of Cosmos DB to replicate this data globally if required. </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If planetary scale is not required, the you can simply use Azure Blob Store/Data Lake Store Gen II should you wish to use this as a Machine Learning source of data for text analytics.</a:t>
            </a:r>
          </a:p>
          <a:p>
            <a:pPr marL="0" indent="0">
              <a:buFont typeface="Arial" panose="020B0604020202020204" pitchFamily="34" charset="0"/>
              <a:buNone/>
            </a:pPr>
            <a:r>
              <a:rPr lang="en-US" sz="882" b="0" i="0" u="none" strike="noStrike" kern="1200" baseline="0" dirty="0">
                <a:solidFill>
                  <a:schemeClr val="tx1"/>
                </a:solidFill>
                <a:latin typeface="Segoe UI Light" pitchFamily="34" charset="0"/>
                <a:ea typeface="+mn-ea"/>
                <a:cs typeface="+mn-cs"/>
              </a:rPr>
              <a:t> </a:t>
            </a:r>
          </a:p>
          <a:p>
            <a:r>
              <a:rPr lang="en-US" sz="882" b="1" i="0" u="none" strike="noStrike" kern="1200" baseline="0" dirty="0">
                <a:solidFill>
                  <a:schemeClr val="tx1"/>
                </a:solidFill>
                <a:latin typeface="Segoe UI Light" pitchFamily="34" charset="0"/>
                <a:ea typeface="+mn-ea"/>
                <a:cs typeface="+mn-cs"/>
              </a:rPr>
              <a:t>Cognitive Services Metadata </a:t>
            </a:r>
          </a:p>
          <a:p>
            <a:r>
              <a:rPr lang="en-US" sz="882" b="0" i="0" u="none" strike="noStrike" kern="1200" baseline="0" dirty="0">
                <a:solidFill>
                  <a:schemeClr val="tx1"/>
                </a:solidFill>
                <a:latin typeface="Segoe UI Light" pitchFamily="34" charset="0"/>
                <a:ea typeface="+mn-ea"/>
                <a:cs typeface="+mn-cs"/>
              </a:rPr>
              <a:t>The data that is returned, will be </a:t>
            </a:r>
            <a:r>
              <a:rPr lang="en-US" sz="882" b="0" i="0" u="sng" strike="noStrike" kern="1200" baseline="0" dirty="0">
                <a:solidFill>
                  <a:schemeClr val="tx1"/>
                </a:solidFill>
                <a:latin typeface="Segoe UI Light" pitchFamily="34" charset="0"/>
                <a:ea typeface="+mn-ea"/>
                <a:cs typeface="+mn-cs"/>
              </a:rPr>
              <a:t>Tag and Description </a:t>
            </a:r>
            <a:r>
              <a:rPr lang="en-US" sz="882" b="0" i="0" u="none" strike="noStrike" kern="1200" baseline="0" dirty="0">
                <a:solidFill>
                  <a:schemeClr val="tx1"/>
                </a:solidFill>
                <a:latin typeface="Segoe UI Light" pitchFamily="34" charset="0"/>
                <a:ea typeface="+mn-ea"/>
                <a:cs typeface="+mn-cs"/>
              </a:rPr>
              <a:t>data that is used to explain the content of an image. </a:t>
            </a:r>
          </a:p>
          <a:p>
            <a:r>
              <a:rPr lang="en-US" sz="882" b="0" i="0" u="none" strike="noStrike" kern="1200" baseline="0" dirty="0">
                <a:solidFill>
                  <a:schemeClr val="tx1"/>
                </a:solidFill>
                <a:latin typeface="Segoe UI Light" pitchFamily="34" charset="0"/>
                <a:ea typeface="+mn-ea"/>
                <a:cs typeface="+mn-cs"/>
              </a:rPr>
              <a:t>You may want this data to be stored; in addition, you may also want to place an </a:t>
            </a:r>
            <a:r>
              <a:rPr lang="en-US" sz="882" b="0" i="0" u="sng" strike="noStrike" kern="1200" baseline="0" dirty="0">
                <a:solidFill>
                  <a:schemeClr val="tx1"/>
                </a:solidFill>
                <a:latin typeface="Segoe UI Light" pitchFamily="34" charset="0"/>
                <a:ea typeface="+mn-ea"/>
                <a:cs typeface="+mn-cs"/>
              </a:rPr>
              <a:t>Azure Index </a:t>
            </a:r>
            <a:r>
              <a:rPr lang="en-US" sz="882" b="0" i="0" u="none" strike="noStrike" kern="1200" baseline="0" dirty="0">
                <a:solidFill>
                  <a:schemeClr val="tx1"/>
                </a:solidFill>
                <a:latin typeface="Segoe UI Light" pitchFamily="34" charset="0"/>
                <a:ea typeface="+mn-ea"/>
                <a:cs typeface="+mn-cs"/>
              </a:rPr>
              <a:t>on top of this data to speed up searches for the bot. </a:t>
            </a:r>
          </a:p>
          <a:p>
            <a:endParaRPr lang="en-US" dirty="0"/>
          </a:p>
        </p:txBody>
      </p:sp>
    </p:spTree>
    <p:extLst>
      <p:ext uri="{BB962C8B-B14F-4D97-AF65-F5344CB8AC3E}">
        <p14:creationId xmlns:p14="http://schemas.microsoft.com/office/powerpoint/2010/main" val="2269999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12/11/2020 7:40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986289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12/11/2020 7:40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0242453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12/11/2020 7:40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7243768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12/11/2020 7:40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104736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12/11/2020 7:40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1416124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12/11/2020 7:40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0432875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12/11/2020 7:40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7550129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12/11/2020 7:40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228271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12/11/2020 7:40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5819577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12/11/2020 7:40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669865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12/11/2020 7:40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531067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12/11/2020 7:40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6807686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12/11/2020 7:40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6407787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F796C4-59AC-49C8-9AC8-CB17BFE2E00D}" type="slidenum">
              <a:rPr kumimoji="0" lang="en-US" sz="1800" b="0" i="0" u="none" strike="noStrike" kern="0" cap="none" spc="0" normalizeH="0" baseline="0" noProof="0" smtClean="0">
                <a:ln>
                  <a:noFill/>
                </a:ln>
                <a:solidFill>
                  <a:srgbClr val="50505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6" name="Notes Placeholder 5"/>
          <p:cNvSpPr>
            <a:spLocks noGrp="1"/>
          </p:cNvSpPr>
          <p:nvPr>
            <p:ph type="body" idx="1"/>
          </p:nvPr>
        </p:nvSpPr>
        <p:spPr/>
        <p:txBody>
          <a:bodyPr/>
          <a:lstStyle/>
          <a:p>
            <a:endParaRPr lang="en-US" sz="800" kern="1200" dirty="0">
              <a:solidFill>
                <a:schemeClr val="tx1"/>
              </a:solidFill>
              <a:effectLst/>
              <a:ea typeface="+mn-ea"/>
            </a:endParaRPr>
          </a:p>
        </p:txBody>
      </p:sp>
      <p:sp>
        <p:nvSpPr>
          <p:cNvPr id="7" name="Slide Image Placeholder 6"/>
          <p:cNvSpPr>
            <a:spLocks noGrp="1" noRot="1" noChangeAspect="1"/>
          </p:cNvSpPr>
          <p:nvPr>
            <p:ph type="sldImg"/>
          </p:nvPr>
        </p:nvSpPr>
        <p:spPr>
          <a:xfrm>
            <a:off x="3581400" y="236538"/>
            <a:ext cx="3294063" cy="1854200"/>
          </a:xfrm>
        </p:spPr>
      </p:sp>
    </p:spTree>
    <p:extLst>
      <p:ext uri="{BB962C8B-B14F-4D97-AF65-F5344CB8AC3E}">
        <p14:creationId xmlns:p14="http://schemas.microsoft.com/office/powerpoint/2010/main" val="3510463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9BB2E83-AEA8-46F7-B125-6B20C9A9142E}"/>
              </a:ext>
            </a:extLst>
          </p:cNvPr>
          <p:cNvSpPr>
            <a:spLocks noGrp="1"/>
          </p:cNvSpPr>
          <p:nvPr>
            <p:ph type="body" idx="1"/>
          </p:nvPr>
        </p:nvSpPr>
        <p:spPr/>
        <p:txBody>
          <a:bodyPr/>
          <a:lstStyle/>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The Lambda architecture sets out a framework for data processing from both a speed and batch mode perspective. </a:t>
            </a:r>
          </a:p>
          <a:p>
            <a:pPr marL="171450" indent="-171450">
              <a:buFont typeface="Arial" panose="020B0604020202020204" pitchFamily="34" charset="0"/>
              <a:buChar char="•"/>
            </a:pPr>
            <a:endParaRPr lang="en-US" sz="882" b="0" i="0" u="none" strike="noStrike" kern="1200" baseline="0" dirty="0">
              <a:solidFill>
                <a:schemeClr val="tx1"/>
              </a:solidFill>
              <a:latin typeface="Segoe UI Light" pitchFamily="34" charset="0"/>
              <a:ea typeface="+mn-ea"/>
              <a:cs typeface="+mn-cs"/>
            </a:endParaRP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The </a:t>
            </a:r>
            <a:r>
              <a:rPr lang="en-US" sz="882" b="0" i="0" u="sng" strike="noStrike" kern="1200" baseline="0" dirty="0">
                <a:solidFill>
                  <a:schemeClr val="tx1"/>
                </a:solidFill>
                <a:latin typeface="Segoe UI Light" pitchFamily="34" charset="0"/>
                <a:ea typeface="+mn-ea"/>
                <a:cs typeface="+mn-cs"/>
              </a:rPr>
              <a:t>Batch layer </a:t>
            </a:r>
            <a:r>
              <a:rPr lang="en-US" sz="882" b="0" i="0" u="none" strike="noStrike" kern="1200" baseline="0" dirty="0">
                <a:solidFill>
                  <a:schemeClr val="tx1"/>
                </a:solidFill>
                <a:latin typeface="Segoe UI Light" pitchFamily="34" charset="0"/>
                <a:ea typeface="+mn-ea"/>
                <a:cs typeface="+mn-cs"/>
              </a:rPr>
              <a:t>is used to pre-compute results on large volumes of data using a distributed data system.</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As this data is not being processed in real-time, the objective is to ensure that the results computed are</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as accurate as possible and updated on a regular schedule. </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This gives the opportunity to fix any errors before presenting a computed dataset, or recompute the data-set based on a refresh of the data</a:t>
            </a:r>
          </a:p>
          <a:p>
            <a:pPr marL="171450" indent="-171450">
              <a:buFont typeface="Arial" panose="020B0604020202020204" pitchFamily="34" charset="0"/>
              <a:buChar char="•"/>
            </a:pPr>
            <a:endParaRPr lang="en-US" sz="882" b="0" i="0" u="none" strike="noStrike" kern="1200" baseline="0" dirty="0">
              <a:solidFill>
                <a:schemeClr val="tx1"/>
              </a:solidFill>
              <a:latin typeface="Segoe UI Light" pitchFamily="34" charset="0"/>
              <a:ea typeface="+mn-ea"/>
              <a:cs typeface="+mn-cs"/>
            </a:endParaRPr>
          </a:p>
          <a:p>
            <a:pPr marL="171450" indent="-171450">
              <a:buFont typeface="Arial" panose="020B0604020202020204" pitchFamily="34" charset="0"/>
              <a:buChar char="•"/>
            </a:pPr>
            <a:r>
              <a:rPr lang="en-US" sz="882" b="0" i="0" u="sng" strike="noStrike" kern="1200" baseline="0" dirty="0">
                <a:solidFill>
                  <a:schemeClr val="tx1"/>
                </a:solidFill>
                <a:latin typeface="Segoe UI Light" pitchFamily="34" charset="0"/>
                <a:ea typeface="+mn-ea"/>
                <a:cs typeface="+mn-cs"/>
              </a:rPr>
              <a:t>The serving layer </a:t>
            </a:r>
            <a:r>
              <a:rPr lang="en-US" sz="882" b="0" i="0" u="none" strike="noStrike" kern="1200" baseline="0" dirty="0">
                <a:solidFill>
                  <a:schemeClr val="tx1"/>
                </a:solidFill>
                <a:latin typeface="Segoe UI Light" pitchFamily="34" charset="0"/>
                <a:ea typeface="+mn-ea"/>
                <a:cs typeface="+mn-cs"/>
              </a:rPr>
              <a:t>acts as the </a:t>
            </a:r>
            <a:r>
              <a:rPr lang="en-US" sz="882" b="0" i="0" u="sng" strike="noStrike" kern="1200" baseline="0" dirty="0">
                <a:solidFill>
                  <a:schemeClr val="tx1"/>
                </a:solidFill>
                <a:latin typeface="Segoe UI Light" pitchFamily="34" charset="0"/>
                <a:ea typeface="+mn-ea"/>
                <a:cs typeface="+mn-cs"/>
              </a:rPr>
              <a:t>storage output </a:t>
            </a:r>
            <a:r>
              <a:rPr lang="en-US" sz="882" b="0" i="0" u="none" strike="noStrike" kern="1200" baseline="0" dirty="0">
                <a:solidFill>
                  <a:schemeClr val="tx1"/>
                </a:solidFill>
                <a:latin typeface="Segoe UI Light" pitchFamily="34" charset="0"/>
                <a:ea typeface="+mn-ea"/>
                <a:cs typeface="+mn-cs"/>
              </a:rPr>
              <a:t>of either the Batch or Speed layer that is used by client</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applications to access the results of the data-sets. </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This </a:t>
            </a:r>
            <a:r>
              <a:rPr lang="en-US" sz="882" b="0" i="0" u="sng" strike="noStrike" kern="1200" baseline="0" dirty="0">
                <a:solidFill>
                  <a:schemeClr val="tx1"/>
                </a:solidFill>
                <a:latin typeface="Segoe UI Light" pitchFamily="34" charset="0"/>
                <a:ea typeface="+mn-ea"/>
                <a:cs typeface="+mn-cs"/>
              </a:rPr>
              <a:t>enable ad-hoc queries </a:t>
            </a:r>
            <a:r>
              <a:rPr lang="en-US" sz="882" b="0" i="0" u="none" strike="noStrike" kern="1200" baseline="0" dirty="0">
                <a:solidFill>
                  <a:schemeClr val="tx1"/>
                </a:solidFill>
                <a:latin typeface="Segoe UI Light" pitchFamily="34" charset="0"/>
                <a:ea typeface="+mn-ea"/>
                <a:cs typeface="+mn-cs"/>
              </a:rPr>
              <a:t>to be issued against the Serving layer without negatively impacting either the Batch or Speed layer.</a:t>
            </a:r>
          </a:p>
        </p:txBody>
      </p:sp>
    </p:spTree>
    <p:extLst>
      <p:ext uri="{BB962C8B-B14F-4D97-AF65-F5344CB8AC3E}">
        <p14:creationId xmlns:p14="http://schemas.microsoft.com/office/powerpoint/2010/main" val="1271721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12/11/2020 7:40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641712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12/11/2020 7:40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290580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12/11/2020 7:40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51181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38900E2-DE62-4F31-A867-FF7EB8FAA29F}"/>
              </a:ext>
            </a:extLst>
          </p:cNvPr>
          <p:cNvSpPr>
            <a:spLocks noGrp="1"/>
          </p:cNvSpPr>
          <p:nvPr>
            <p:ph type="body" idx="1"/>
          </p:nvPr>
        </p:nvSpPr>
        <p:spPr/>
        <p:txBody>
          <a:bodyPr/>
          <a:lstStyle/>
          <a:p>
            <a:pPr marL="171450" indent="-171450">
              <a:buFont typeface="Arial" panose="020B0604020202020204" pitchFamily="34" charset="0"/>
              <a:buChar char="•"/>
            </a:pPr>
            <a:r>
              <a:rPr lang="en-US" dirty="0"/>
              <a:t>Azure Blob Storage is used as </a:t>
            </a:r>
            <a:r>
              <a:rPr lang="en-US" u="sng" dirty="0"/>
              <a:t>an intermediate staging area </a:t>
            </a:r>
            <a:r>
              <a:rPr lang="en-US" dirty="0"/>
              <a:t>for the </a:t>
            </a:r>
            <a:r>
              <a:rPr lang="en-US" dirty="0" err="1"/>
              <a:t>the</a:t>
            </a:r>
            <a:r>
              <a:rPr lang="en-US" dirty="0"/>
              <a:t> OLTP data from the on-premises</a:t>
            </a:r>
          </a:p>
          <a:p>
            <a:r>
              <a:rPr lang="en-US" dirty="0"/>
              <a:t>SQL Server.</a:t>
            </a:r>
          </a:p>
          <a:p>
            <a:endParaRPr lang="en-US" dirty="0"/>
          </a:p>
          <a:p>
            <a:r>
              <a:rPr lang="en-US" dirty="0"/>
              <a:t>Important: You can </a:t>
            </a:r>
            <a:r>
              <a:rPr lang="en-US" u="sng" dirty="0"/>
              <a:t>replace</a:t>
            </a:r>
            <a:r>
              <a:rPr lang="en-US" dirty="0"/>
              <a:t> the staging area with Azure Data Lake Storage Gen II that can </a:t>
            </a:r>
            <a:r>
              <a:rPr lang="en-US" u="sng" dirty="0"/>
              <a:t>act as a raw</a:t>
            </a:r>
          </a:p>
          <a:p>
            <a:r>
              <a:rPr lang="en-US" u="sng" dirty="0"/>
              <a:t>data source store for Azure Databricks</a:t>
            </a:r>
            <a:r>
              <a:rPr lang="en-US" dirty="0"/>
              <a:t> and HDInsight as well as Azure </a:t>
            </a:r>
            <a:r>
              <a:rPr lang="en-US" u="sng" dirty="0"/>
              <a:t>Synapse</a:t>
            </a:r>
            <a:r>
              <a:rPr lang="en-US" dirty="0"/>
              <a:t> Analytics</a:t>
            </a:r>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best approach would be to use Bulk Copy Program (</a:t>
            </a:r>
            <a:r>
              <a:rPr lang="en-US" dirty="0" err="1"/>
              <a:t>bcp</a:t>
            </a:r>
            <a:r>
              <a:rPr lang="en-US" dirty="0"/>
              <a:t>) to transfer the data from SQL Server into</a:t>
            </a:r>
          </a:p>
          <a:p>
            <a:r>
              <a:rPr lang="en-US" dirty="0"/>
              <a:t>flat files in folders and then use </a:t>
            </a:r>
            <a:r>
              <a:rPr lang="en-US" dirty="0" err="1"/>
              <a:t>AZCopy</a:t>
            </a:r>
            <a:r>
              <a:rPr lang="en-US" dirty="0"/>
              <a:t> to transfer the data to Azure Blob Store. </a:t>
            </a:r>
          </a:p>
          <a:p>
            <a:r>
              <a:rPr lang="en-US" dirty="0"/>
              <a:t>You can then use </a:t>
            </a:r>
            <a:r>
              <a:rPr lang="en-US" sz="882" b="0" i="0" u="sng" strike="noStrike" kern="1200" baseline="0" dirty="0" err="1">
                <a:solidFill>
                  <a:schemeClr val="tx1"/>
                </a:solidFill>
                <a:latin typeface="Segoe UI Light" pitchFamily="34" charset="0"/>
                <a:ea typeface="+mn-ea"/>
                <a:cs typeface="+mn-cs"/>
              </a:rPr>
              <a:t>PolyBase</a:t>
            </a:r>
            <a:r>
              <a:rPr lang="en-US" sz="882" b="0" i="0" u="none" strike="noStrike" kern="1200" baseline="0" dirty="0">
                <a:solidFill>
                  <a:schemeClr val="tx1"/>
                </a:solidFill>
                <a:latin typeface="Segoe UI Light" pitchFamily="34" charset="0"/>
                <a:ea typeface="+mn-ea"/>
                <a:cs typeface="+mn-cs"/>
              </a:rPr>
              <a:t> to perform a </a:t>
            </a:r>
            <a:r>
              <a:rPr lang="en-US" sz="882" b="0" i="0" u="sng" strike="noStrike" kern="1200" baseline="0" dirty="0">
                <a:solidFill>
                  <a:schemeClr val="tx1"/>
                </a:solidFill>
                <a:latin typeface="Segoe UI Light" pitchFamily="34" charset="0"/>
                <a:ea typeface="+mn-ea"/>
                <a:cs typeface="+mn-cs"/>
              </a:rPr>
              <a:t>parallelized data load into staging tables </a:t>
            </a:r>
            <a:r>
              <a:rPr lang="en-US" sz="882" b="0" i="0" u="none" strike="noStrike" kern="1200" baseline="0" dirty="0">
                <a:solidFill>
                  <a:schemeClr val="tx1"/>
                </a:solidFill>
                <a:latin typeface="Segoe UI Light" pitchFamily="34" charset="0"/>
                <a:ea typeface="+mn-ea"/>
                <a:cs typeface="+mn-cs"/>
              </a:rPr>
              <a:t>in Azure Synapse Analytics, using Transact-SQL to transform the data into the final data warehouse tables. </a:t>
            </a:r>
          </a:p>
          <a:p>
            <a:pPr marL="228600" indent="-22860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Use </a:t>
            </a:r>
            <a:r>
              <a:rPr lang="en-US" sz="882" b="0" i="0" u="sng" strike="noStrike" kern="1200" baseline="0" dirty="0">
                <a:solidFill>
                  <a:schemeClr val="tx1"/>
                </a:solidFill>
                <a:latin typeface="Segoe UI Light" pitchFamily="34" charset="0"/>
                <a:ea typeface="+mn-ea"/>
                <a:cs typeface="+mn-cs"/>
              </a:rPr>
              <a:t>Analysis Services to create a semantic </a:t>
            </a:r>
            <a:r>
              <a:rPr lang="en-US" sz="882" b="0" i="0" u="none" strike="noStrike" kern="1200" baseline="0" dirty="0">
                <a:solidFill>
                  <a:schemeClr val="tx1"/>
                </a:solidFill>
                <a:latin typeface="Segoe UI Light" pitchFamily="34" charset="0"/>
                <a:ea typeface="+mn-ea"/>
                <a:cs typeface="+mn-cs"/>
              </a:rPr>
              <a:t>model that users can </a:t>
            </a:r>
            <a:r>
              <a:rPr lang="en-US" sz="882" b="0" i="0" u="sng" strike="noStrike" kern="1200" baseline="0" dirty="0">
                <a:solidFill>
                  <a:schemeClr val="tx1"/>
                </a:solidFill>
                <a:latin typeface="Segoe UI Light" pitchFamily="34" charset="0"/>
                <a:ea typeface="+mn-ea"/>
                <a:cs typeface="+mn-cs"/>
              </a:rPr>
              <a:t>query</a:t>
            </a:r>
            <a:r>
              <a:rPr lang="en-US" sz="882" b="0" i="0" u="none" strike="noStrike" kern="1200" baseline="0" dirty="0">
                <a:solidFill>
                  <a:schemeClr val="tx1"/>
                </a:solidFill>
                <a:latin typeface="Segoe UI Light" pitchFamily="34" charset="0"/>
                <a:ea typeface="+mn-ea"/>
                <a:cs typeface="+mn-cs"/>
              </a:rPr>
              <a:t>. Analysis Services is especially useful in a BI dashboard scenario. In this architecture, Analysis Services reads data from the data warehouse to process the semantic model, and efficiently serves dashboard queries. It also supports </a:t>
            </a:r>
            <a:r>
              <a:rPr lang="en-US" sz="882" b="0" i="0" u="sng" strike="noStrike" kern="1200" baseline="0" dirty="0">
                <a:solidFill>
                  <a:schemeClr val="tx1"/>
                </a:solidFill>
                <a:latin typeface="Segoe UI Light" pitchFamily="34" charset="0"/>
                <a:ea typeface="+mn-ea"/>
                <a:cs typeface="+mn-cs"/>
              </a:rPr>
              <a:t>elastic concurrency, by scaling out replicas for faster query processing </a:t>
            </a:r>
            <a:endParaRPr lang="en-US" u="sng"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12/11/2020 7:40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112389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CE2592C6-5476-4EF9-84E9-CB18B084EC91}"/>
              </a:ext>
            </a:extLst>
          </p:cNvPr>
          <p:cNvSpPr>
            <a:spLocks noGrp="1"/>
          </p:cNvSpPr>
          <p:nvPr>
            <p:ph type="body" idx="1"/>
          </p:nvPr>
        </p:nvSpPr>
        <p:spPr/>
        <p:txBody>
          <a:bodyPr/>
          <a:lstStyle/>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In this example, the data is located in an OLTP databases hosted on an on-premises SQL Server. In addition, there are </a:t>
            </a:r>
            <a:r>
              <a:rPr lang="en-US" sz="882" b="0" i="0" u="sng" strike="noStrike" kern="1200" baseline="0" dirty="0">
                <a:solidFill>
                  <a:schemeClr val="tx1"/>
                </a:solidFill>
                <a:latin typeface="Segoe UI Light" pitchFamily="34" charset="0"/>
                <a:ea typeface="+mn-ea"/>
                <a:cs typeface="+mn-cs"/>
              </a:rPr>
              <a:t>additional data stores </a:t>
            </a:r>
            <a:r>
              <a:rPr lang="en-US" sz="882" b="0" i="0" u="none" strike="noStrike" kern="1200" baseline="0" dirty="0">
                <a:solidFill>
                  <a:schemeClr val="tx1"/>
                </a:solidFill>
                <a:latin typeface="Segoe UI Light" pitchFamily="34" charset="0"/>
                <a:ea typeface="+mn-ea"/>
                <a:cs typeface="+mn-cs"/>
              </a:rPr>
              <a:t>that are used to collect data from </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This architecture expands on the previous solution by introducing </a:t>
            </a:r>
            <a:r>
              <a:rPr lang="en-US" sz="882" b="0" i="0" u="sng" strike="noStrike" kern="1200" baseline="0" dirty="0">
                <a:solidFill>
                  <a:schemeClr val="tx1"/>
                </a:solidFill>
                <a:latin typeface="Segoe UI Light" pitchFamily="34" charset="0"/>
                <a:ea typeface="+mn-ea"/>
                <a:cs typeface="+mn-cs"/>
              </a:rPr>
              <a:t>automation to the data pipelines </a:t>
            </a:r>
            <a:r>
              <a:rPr lang="en-US" sz="882" b="0" i="0" u="none" strike="noStrike" kern="1200" baseline="0" dirty="0">
                <a:solidFill>
                  <a:schemeClr val="tx1"/>
                </a:solidFill>
                <a:latin typeface="Segoe UI Light" pitchFamily="34" charset="0"/>
                <a:ea typeface="+mn-ea"/>
                <a:cs typeface="+mn-cs"/>
              </a:rPr>
              <a:t>using Azure Data Factory. This enables an organization to perform </a:t>
            </a:r>
            <a:r>
              <a:rPr lang="en-US" sz="882" b="0" i="0" u="sng" strike="noStrike" kern="1200" baseline="0" dirty="0">
                <a:solidFill>
                  <a:schemeClr val="tx1"/>
                </a:solidFill>
                <a:latin typeface="Segoe UI Light" pitchFamily="34" charset="0"/>
                <a:ea typeface="+mn-ea"/>
                <a:cs typeface="+mn-cs"/>
              </a:rPr>
              <a:t>incremental data loads </a:t>
            </a:r>
            <a:r>
              <a:rPr lang="en-US" sz="882" b="0" i="0" u="none" strike="noStrike" kern="1200" baseline="0" dirty="0">
                <a:solidFill>
                  <a:schemeClr val="tx1"/>
                </a:solidFill>
                <a:latin typeface="Segoe UI Light" pitchFamily="34" charset="0"/>
                <a:ea typeface="+mn-ea"/>
                <a:cs typeface="+mn-cs"/>
              </a:rPr>
              <a:t>into an Azure Synapse Analytics using an Extract, Load and Transform (ELT) pipeline.</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This reference architecture defines a </a:t>
            </a:r>
            <a:r>
              <a:rPr lang="en-US" sz="882" b="0" i="0" u="sng" strike="noStrike" kern="1200" baseline="0" dirty="0">
                <a:solidFill>
                  <a:schemeClr val="tx1"/>
                </a:solidFill>
                <a:latin typeface="Segoe UI Light" pitchFamily="34" charset="0"/>
                <a:ea typeface="+mn-ea"/>
                <a:cs typeface="+mn-cs"/>
              </a:rPr>
              <a:t>master pipeline that runs a sequence of child pipelines</a:t>
            </a:r>
            <a:r>
              <a:rPr lang="en-US" sz="882" b="0" i="0" u="none" strike="noStrike" kern="1200" baseline="0" dirty="0">
                <a:solidFill>
                  <a:schemeClr val="tx1"/>
                </a:solidFill>
                <a:latin typeface="Segoe UI Light" pitchFamily="34" charset="0"/>
                <a:ea typeface="+mn-ea"/>
                <a:cs typeface="+mn-cs"/>
              </a:rPr>
              <a:t>. Each child pipeline loads data into one or more data warehouse tables incrementally. </a:t>
            </a:r>
            <a:endParaRPr lang="en-US" dirty="0"/>
          </a:p>
        </p:txBody>
      </p:sp>
    </p:spTree>
    <p:extLst>
      <p:ext uri="{BB962C8B-B14F-4D97-AF65-F5344CB8AC3E}">
        <p14:creationId xmlns:p14="http://schemas.microsoft.com/office/powerpoint/2010/main" val="9711443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9" name="Picture 8">
            <a:extLst>
              <a:ext uri="{FF2B5EF4-FFF2-40B4-BE49-F238E27FC236}">
                <a16:creationId xmlns:a16="http://schemas.microsoft.com/office/drawing/2014/main" id="{E631573B-58F8-43B4-8E3E-6F895442CB9B}"/>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C381C0FB-0396-463F-9527-BACCE968684E}"/>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55551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01743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12192000" cy="1000664"/>
          </a:xfrm>
          <a:solidFill>
            <a:srgbClr val="0070C0"/>
          </a:solidFill>
        </p:spPr>
        <p:txBody>
          <a:bodyPr anchor="b"/>
          <a:lstStyle>
            <a:lvl1pPr algn="l">
              <a:defRPr sz="6000">
                <a:solidFill>
                  <a:schemeClr val="bg1"/>
                </a:solidFill>
              </a:defRPr>
            </a:lvl1pPr>
          </a:lstStyle>
          <a:p>
            <a:r>
              <a:rPr lang="en-US" dirty="0"/>
              <a:t> Click to edit Master title style</a:t>
            </a:r>
          </a:p>
        </p:txBody>
      </p:sp>
    </p:spTree>
    <p:extLst>
      <p:ext uri="{BB962C8B-B14F-4D97-AF65-F5344CB8AC3E}">
        <p14:creationId xmlns:p14="http://schemas.microsoft.com/office/powerpoint/2010/main" val="5348823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77B5DF3C-6C8F-43BE-92C2-BE4537BFD6E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1173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2"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8C397809-3ACE-4D4E-AD46-9C3195293B59}"/>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89166D5-15A2-4B98-8331-AD06974AE2E8}"/>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09148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0" name="MS logo white - EMF" descr="Microsoft logo white text version">
            <a:extLst>
              <a:ext uri="{FF2B5EF4-FFF2-40B4-BE49-F238E27FC236}">
                <a16:creationId xmlns:a16="http://schemas.microsoft.com/office/drawing/2014/main" id="{CA27734F-A502-4B5B-8EC7-6E115B31C6C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2D0C4B04-9C9F-465F-9951-6B4E6D55422A}"/>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BFBA0094-BABD-45E8-8EA6-9DA003B4CDB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59361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MS logo white - EMF" descr="Microsoft logo white text version">
            <a:extLst>
              <a:ext uri="{FF2B5EF4-FFF2-40B4-BE49-F238E27FC236}">
                <a16:creationId xmlns:a16="http://schemas.microsoft.com/office/drawing/2014/main" id="{CC434C0E-1C79-42AF-9F32-26BBBFEF902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6836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88545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281275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a:extLst>
              <a:ext uri="{FF2B5EF4-FFF2-40B4-BE49-F238E27FC236}">
                <a16:creationId xmlns:a16="http://schemas.microsoft.com/office/drawing/2014/main" id="{EBA4B0D9-E738-4241-851E-02087D63F02F}"/>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739988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E4B8222-5199-4513-8941-5675C42113A9}"/>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461380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5A27FA71-E6D6-496C-95C6-956CF28B81A5}"/>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650275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79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mms &amp; Media 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b="15625"/>
          <a:stretch/>
        </p:blipFill>
        <p:spPr>
          <a:xfrm flipH="1">
            <a:off x="0" y="0"/>
            <a:ext cx="12192000" cy="6858000"/>
          </a:xfrm>
          <a:prstGeom prst="rect">
            <a:avLst/>
          </a:prstGeom>
        </p:spPr>
      </p:pic>
      <p:sp>
        <p:nvSpPr>
          <p:cNvPr id="6" name="Rectangle 5"/>
          <p:cNvSpPr/>
          <p:nvPr/>
        </p:nvSpPr>
        <p:spPr>
          <a:xfrm>
            <a:off x="0" y="0"/>
            <a:ext cx="5404104"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a:p>
        </p:txBody>
      </p:sp>
      <p:sp>
        <p:nvSpPr>
          <p:cNvPr id="9" name="Title 1"/>
          <p:cNvSpPr>
            <a:spLocks noGrp="1"/>
          </p:cNvSpPr>
          <p:nvPr>
            <p:ph type="title" hasCustomPrompt="1"/>
          </p:nvPr>
        </p:nvSpPr>
        <p:spPr bwMode="ltGray">
          <a:xfrm>
            <a:off x="228599" y="275423"/>
            <a:ext cx="5175505" cy="3616381"/>
          </a:xfrm>
          <a:noFill/>
        </p:spPr>
        <p:txBody>
          <a:bodyPr vert="horz" lIns="137160" tIns="91440" rIns="137160" bIns="0" rtlCol="0" anchor="b" anchorCtr="0">
            <a:normAutofit/>
          </a:bodyPr>
          <a:lstStyle>
            <a:lvl1pPr algn="l">
              <a:defRPr lang="en-US" sz="4800" b="1" spc="-100" baseline="0" dirty="0">
                <a:solidFill>
                  <a:schemeClr val="bg1"/>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6659" y="7903765"/>
            <a:ext cx="1740540" cy="640080"/>
          </a:xfrm>
          <a:prstGeom prst="rect">
            <a:avLst/>
          </a:prstGeom>
        </p:spPr>
      </p:pic>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pic>
        <p:nvPicPr>
          <p:cNvPr id="14" name="Picture 1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246659" y="5993177"/>
            <a:ext cx="1737792" cy="639069"/>
          </a:xfrm>
          <a:prstGeom prst="rect">
            <a:avLst/>
          </a:prstGeom>
        </p:spPr>
      </p:pic>
    </p:spTree>
    <p:extLst>
      <p:ext uri="{BB962C8B-B14F-4D97-AF65-F5344CB8AC3E}">
        <p14:creationId xmlns:p14="http://schemas.microsoft.com/office/powerpoint/2010/main" val="1506524656"/>
      </p:ext>
    </p:extLst>
  </p:cSld>
  <p:clrMapOvr>
    <a:masterClrMapping/>
  </p:clrMapOvr>
  <p:transition>
    <p:fade/>
  </p:transition>
  <p:extLst>
    <p:ext uri="{DCECCB84-F9BA-43D5-87BE-67443E8EF086}">
      <p15:sldGuideLst xmlns:p15="http://schemas.microsoft.com/office/powerpoint/2012/main">
        <p15:guide id="1" pos="4127">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1696700" cy="914400"/>
          </a:xfrm>
        </p:spPr>
        <p:txBody>
          <a:bodyPr lIns="91440" tIns="0" rIns="0" bIns="0" anchor="t">
            <a:noAutofit/>
          </a:bodyPr>
          <a:lstStyle>
            <a:lvl1pPr>
              <a:lnSpc>
                <a:spcPct val="100000"/>
              </a:lnSpc>
              <a:defRPr sz="4400"/>
            </a:lvl1pPr>
          </a:lstStyle>
          <a:p>
            <a:r>
              <a:rPr lang="en-US" dirty="0"/>
              <a:t>Click to edit Master title style</a:t>
            </a:r>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121805399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1696700" cy="914400"/>
          </a:xfrm>
        </p:spPr>
        <p:txBody>
          <a:bodyPr lIns="91440" tIns="0" rIns="0" bIns="0" anchor="t">
            <a:noAutofit/>
          </a:bodyPr>
          <a:lstStyle>
            <a:lvl1pPr>
              <a:lnSpc>
                <a:spcPct val="100000"/>
              </a:lnSpc>
              <a:defRPr sz="4400"/>
            </a:lvl1pPr>
          </a:lstStyle>
          <a:p>
            <a:r>
              <a:rPr lang="en-US" dirty="0"/>
              <a:t>Click to edit Master title style</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41344980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0"/>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28191592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2717125"/>
            <a:ext cx="3176547" cy="1423751"/>
          </a:xfrm>
          <a:prstGeom prst="rect">
            <a:avLst/>
          </a:prstGeom>
        </p:spPr>
      </p:pic>
    </p:spTree>
    <p:extLst>
      <p:ext uri="{BB962C8B-B14F-4D97-AF65-F5344CB8AC3E}">
        <p14:creationId xmlns:p14="http://schemas.microsoft.com/office/powerpoint/2010/main" val="305498505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theme" Target="../theme/theme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image" Target="../media/image4.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4.xml"/><Relationship Id="rId7" Type="http://schemas.openxmlformats.org/officeDocument/2006/relationships/image" Target="../media/image6.png"/><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theme" Target="../theme/theme3.xml"/><Relationship Id="rId5" Type="http://schemas.openxmlformats.org/officeDocument/2006/relationships/slideLayout" Target="../slideLayouts/slideLayout56.xml"/><Relationship Id="rId4"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10" r:id="rId1"/>
    <p:sldLayoutId id="2147484580" r:id="rId2"/>
    <p:sldLayoutId id="2147484609" r:id="rId3"/>
    <p:sldLayoutId id="2147484741" r:id="rId4"/>
    <p:sldLayoutId id="2147484240" r:id="rId5"/>
    <p:sldLayoutId id="2147484241" r:id="rId6"/>
    <p:sldLayoutId id="2147484474" r:id="rId7"/>
    <p:sldLayoutId id="2147484245" r:id="rId8"/>
    <p:sldLayoutId id="2147484247" r:id="rId9"/>
    <p:sldLayoutId id="2147484639" r:id="rId10"/>
    <p:sldLayoutId id="2147484603" r:id="rId11"/>
    <p:sldLayoutId id="2147484700" r:id="rId12"/>
    <p:sldLayoutId id="2147484701" r:id="rId13"/>
    <p:sldLayoutId id="2147484702" r:id="rId14"/>
    <p:sldLayoutId id="2147484249" r:id="rId15"/>
    <p:sldLayoutId id="2147484640" r:id="rId16"/>
    <p:sldLayoutId id="2147484582" r:id="rId17"/>
    <p:sldLayoutId id="2147484641" r:id="rId18"/>
    <p:sldLayoutId id="2147484584" r:id="rId19"/>
    <p:sldLayoutId id="2147484583" r:id="rId20"/>
    <p:sldLayoutId id="2147484256" r:id="rId21"/>
    <p:sldLayoutId id="2147484257" r:id="rId22"/>
    <p:sldLayoutId id="2147484585" r:id="rId23"/>
    <p:sldLayoutId id="2147484299" r:id="rId24"/>
    <p:sldLayoutId id="2147484263" r:id="rId25"/>
    <p:sldLayoutId id="2147484742"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645" r:id="rId1"/>
    <p:sldLayoutId id="2147484643" r:id="rId2"/>
    <p:sldLayoutId id="2147484644" r:id="rId3"/>
    <p:sldLayoutId id="2147484646" r:id="rId4"/>
    <p:sldLayoutId id="2147484650" r:id="rId5"/>
    <p:sldLayoutId id="2147484651" r:id="rId6"/>
    <p:sldLayoutId id="2147484652" r:id="rId7"/>
    <p:sldLayoutId id="2147484653" r:id="rId8"/>
    <p:sldLayoutId id="2147484654" r:id="rId9"/>
    <p:sldLayoutId id="2147484655" r:id="rId10"/>
    <p:sldLayoutId id="2147484656" r:id="rId11"/>
    <p:sldLayoutId id="2147484738" r:id="rId12"/>
    <p:sldLayoutId id="2147484739" r:id="rId13"/>
    <p:sldLayoutId id="2147484740" r:id="rId14"/>
    <p:sldLayoutId id="2147484660" r:id="rId15"/>
    <p:sldLayoutId id="2147484661" r:id="rId16"/>
    <p:sldLayoutId id="2147484662" r:id="rId17"/>
    <p:sldLayoutId id="2147484663" r:id="rId18"/>
    <p:sldLayoutId id="2147484664" r:id="rId19"/>
    <p:sldLayoutId id="2147484665" r:id="rId20"/>
    <p:sldLayoutId id="2147484666" r:id="rId21"/>
    <p:sldLayoutId id="2147484667" r:id="rId22"/>
    <p:sldLayoutId id="2147484668" r:id="rId23"/>
    <p:sldLayoutId id="2147484669" r:id="rId24"/>
    <p:sldLayoutId id="2147484670"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88"/>
            <a:ext cx="11696700" cy="914400"/>
          </a:xfrm>
          <a:prstGeom prst="rect">
            <a:avLst/>
          </a:prstGeom>
        </p:spPr>
        <p:txBody>
          <a:bodyPr vert="horz" lIns="137160" tIns="91440" rIns="137160" bIns="91440" rtlCol="0" anchor="ctr" anchorCtr="0">
            <a:noAutofit/>
          </a:bodyPr>
          <a:lstStyle/>
          <a:p>
            <a:endParaRPr lang="en-US" dirty="0"/>
          </a:p>
        </p:txBody>
      </p:sp>
      <p:sp>
        <p:nvSpPr>
          <p:cNvPr id="7" name="Footer Placeholder 6"/>
          <p:cNvSpPr>
            <a:spLocks noGrp="1"/>
          </p:cNvSpPr>
          <p:nvPr>
            <p:ph type="ftr" sz="quarter" idx="3"/>
          </p:nvPr>
        </p:nvSpPr>
        <p:spPr>
          <a:xfrm>
            <a:off x="228600" y="6553200"/>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078"/>
            <a:endParaRPr lang="en-US" dirty="0">
              <a:solidFill>
                <a:srgbClr val="505050"/>
              </a:solidFill>
            </a:endParaRPr>
          </a:p>
        </p:txBody>
      </p:sp>
      <p:sp>
        <p:nvSpPr>
          <p:cNvPr id="15" name="Text Placeholder 14"/>
          <p:cNvSpPr>
            <a:spLocks noGrp="1"/>
          </p:cNvSpPr>
          <p:nvPr>
            <p:ph type="body" idx="1"/>
          </p:nvPr>
        </p:nvSpPr>
        <p:spPr>
          <a:xfrm>
            <a:off x="228600" y="1600201"/>
            <a:ext cx="11696700" cy="4559531"/>
          </a:xfrm>
          <a:prstGeom prst="rect">
            <a:avLst/>
          </a:prstGeom>
        </p:spPr>
        <p:txBody>
          <a:bodyPr vert="horz" lIns="137160" tIns="91440" rIns="137160" bIns="13716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553200"/>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pic>
        <p:nvPicPr>
          <p:cNvPr id="6" name="Picture 5"/>
          <p:cNvPicPr>
            <a:picLocks noChangeAspect="1"/>
          </p:cNvPicPr>
          <p:nvPr/>
        </p:nvPicPr>
        <p:blipFill>
          <a:blip r:embed="rId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69569924"/>
      </p:ext>
    </p:extLst>
  </p:cSld>
  <p:clrMap bg1="lt1" tx1="dk1" bg2="lt2" tx2="dk2" accent1="accent1" accent2="accent2" accent3="accent3" accent4="accent4" accent5="accent5" accent6="accent6" hlink="hlink" folHlink="folHlink"/>
  <p:sldLayoutIdLst>
    <p:sldLayoutId id="2147484744" r:id="rId1"/>
    <p:sldLayoutId id="2147484745" r:id="rId2"/>
    <p:sldLayoutId id="2147484746" r:id="rId3"/>
    <p:sldLayoutId id="2147484747" r:id="rId4"/>
    <p:sldLayoutId id="2147484748" r:id="rId5"/>
  </p:sldLayoutIdLst>
  <p:transition>
    <p:fade/>
  </p:transition>
  <p:hf hdr="0" ftr="0" dt="0"/>
  <p:txStyles>
    <p:titleStyle>
      <a:lvl1pPr marL="0" algn="l" defTabSz="1088078" rtl="0" eaLnBrk="1" latinLnBrk="0" hangingPunct="1">
        <a:lnSpc>
          <a:spcPct val="90000"/>
        </a:lnSpc>
        <a:spcBef>
          <a:spcPct val="0"/>
        </a:spcBef>
        <a:buNone/>
        <a:defRPr lang="en-US" sz="44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078" rtl="0" eaLnBrk="1" latinLnBrk="0" hangingPunct="1">
        <a:defRPr sz="2200" kern="1200">
          <a:solidFill>
            <a:schemeClr val="tx1"/>
          </a:solidFill>
          <a:latin typeface="+mn-lt"/>
          <a:ea typeface="+mn-ea"/>
          <a:cs typeface="+mn-cs"/>
        </a:defRPr>
      </a:lvl1pPr>
      <a:lvl2pPr marL="544040" algn="l" defTabSz="1088078" rtl="0" eaLnBrk="1" latinLnBrk="0" hangingPunct="1">
        <a:defRPr sz="2200" kern="1200">
          <a:solidFill>
            <a:schemeClr val="tx1"/>
          </a:solidFill>
          <a:latin typeface="+mn-lt"/>
          <a:ea typeface="+mn-ea"/>
          <a:cs typeface="+mn-cs"/>
        </a:defRPr>
      </a:lvl2pPr>
      <a:lvl3pPr marL="1088078" algn="l" defTabSz="1088078" rtl="0" eaLnBrk="1" latinLnBrk="0" hangingPunct="1">
        <a:defRPr sz="2200" kern="1200">
          <a:solidFill>
            <a:schemeClr val="tx1"/>
          </a:solidFill>
          <a:latin typeface="+mn-lt"/>
          <a:ea typeface="+mn-ea"/>
          <a:cs typeface="+mn-cs"/>
        </a:defRPr>
      </a:lvl3pPr>
      <a:lvl4pPr marL="1632118" algn="l" defTabSz="1088078" rtl="0" eaLnBrk="1" latinLnBrk="0" hangingPunct="1">
        <a:defRPr sz="2200" kern="1200">
          <a:solidFill>
            <a:schemeClr val="tx1"/>
          </a:solidFill>
          <a:latin typeface="+mn-lt"/>
          <a:ea typeface="+mn-ea"/>
          <a:cs typeface="+mn-cs"/>
        </a:defRPr>
      </a:lvl4pPr>
      <a:lvl5pPr marL="2176156" algn="l" defTabSz="1088078" rtl="0" eaLnBrk="1" latinLnBrk="0" hangingPunct="1">
        <a:defRPr sz="2200" kern="1200">
          <a:solidFill>
            <a:schemeClr val="tx1"/>
          </a:solidFill>
          <a:latin typeface="+mn-lt"/>
          <a:ea typeface="+mn-ea"/>
          <a:cs typeface="+mn-cs"/>
        </a:defRPr>
      </a:lvl5pPr>
      <a:lvl6pPr marL="2720196" algn="l" defTabSz="1088078" rtl="0" eaLnBrk="1" latinLnBrk="0" hangingPunct="1">
        <a:defRPr sz="2200" kern="1200">
          <a:solidFill>
            <a:schemeClr val="tx1"/>
          </a:solidFill>
          <a:latin typeface="+mn-lt"/>
          <a:ea typeface="+mn-ea"/>
          <a:cs typeface="+mn-cs"/>
        </a:defRPr>
      </a:lvl6pPr>
      <a:lvl7pPr marL="3264234" algn="l" defTabSz="1088078" rtl="0" eaLnBrk="1" latinLnBrk="0" hangingPunct="1">
        <a:defRPr sz="2200" kern="1200">
          <a:solidFill>
            <a:schemeClr val="tx1"/>
          </a:solidFill>
          <a:latin typeface="+mn-lt"/>
          <a:ea typeface="+mn-ea"/>
          <a:cs typeface="+mn-cs"/>
        </a:defRPr>
      </a:lvl7pPr>
      <a:lvl8pPr marL="3808274" algn="l" defTabSz="1088078" rtl="0" eaLnBrk="1" latinLnBrk="0" hangingPunct="1">
        <a:defRPr sz="2200" kern="1200">
          <a:solidFill>
            <a:schemeClr val="tx1"/>
          </a:solidFill>
          <a:latin typeface="+mn-lt"/>
          <a:ea typeface="+mn-ea"/>
          <a:cs typeface="+mn-cs"/>
        </a:defRPr>
      </a:lvl8pPr>
      <a:lvl9pPr marL="4352314" algn="l" defTabSz="1088078" rtl="0" eaLnBrk="1" latinLnBrk="0" hangingPunct="1">
        <a:defRPr sz="22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551">
          <p15:clr>
            <a:srgbClr val="5ACBF0"/>
          </p15:clr>
        </p15:guide>
        <p15:guide id="2" pos="4127">
          <p15:clr>
            <a:srgbClr val="5ACBF0"/>
          </p15:clr>
        </p15:guide>
        <p15:guide id="3" orient="horz" pos="1872">
          <p15:clr>
            <a:srgbClr val="5ACBF0"/>
          </p15:clr>
        </p15:guide>
        <p15:guide id="4" orient="horz" pos="2448">
          <p15:clr>
            <a:srgbClr val="5ACBF0"/>
          </p15:clr>
        </p15:guide>
        <p15:guide id="5" pos="3839">
          <p15:clr>
            <a:srgbClr val="F26B43"/>
          </p15:clr>
        </p15:guide>
        <p15:guide id="6" orient="horz" pos="2160">
          <p15:clr>
            <a:srgbClr val="F26B43"/>
          </p15:clr>
        </p15:guide>
        <p15:guide id="7" orient="horz" pos="816">
          <p15:clr>
            <a:srgbClr val="F26B43"/>
          </p15:clr>
        </p15:guide>
        <p15:guide id="8" orient="horz" pos="1008">
          <p15:clr>
            <a:srgbClr val="F26B43"/>
          </p15:clr>
        </p15:guide>
        <p15:guide id="52" pos="2976">
          <p15:clr>
            <a:srgbClr val="5ACBF0"/>
          </p15:clr>
        </p15:guide>
        <p15:guide id="53" pos="2424">
          <p15:clr>
            <a:srgbClr val="5ACBF0"/>
          </p15:clr>
        </p15:guide>
        <p15:guide id="54" pos="1848">
          <p15:clr>
            <a:srgbClr val="5ACBF0"/>
          </p15:clr>
        </p15:guide>
        <p15:guide id="55" pos="1296">
          <p15:clr>
            <a:srgbClr val="5ACBF0"/>
          </p15:clr>
        </p15:guide>
        <p15:guide id="56" pos="720">
          <p15:clr>
            <a:srgbClr val="5ACBF0"/>
          </p15:clr>
        </p15:guide>
        <p15:guide id="57" pos="144">
          <p15:clr>
            <a:srgbClr val="5ACBF0"/>
          </p15:clr>
        </p15:guide>
        <p15:guide id="58" pos="4680">
          <p15:clr>
            <a:srgbClr val="5ACBF0"/>
          </p15:clr>
        </p15:guide>
        <p15:guide id="59" pos="5256">
          <p15:clr>
            <a:srgbClr val="5ACBF0"/>
          </p15:clr>
        </p15:guide>
        <p15:guide id="60" pos="5808">
          <p15:clr>
            <a:srgbClr val="5ACBF0"/>
          </p15:clr>
        </p15:guide>
        <p15:guide id="61" pos="6384">
          <p15:clr>
            <a:srgbClr val="5ACBF0"/>
          </p15:clr>
        </p15:guide>
        <p15:guide id="62" pos="6936">
          <p15:clr>
            <a:srgbClr val="5ACBF0"/>
          </p15:clr>
        </p15:guide>
        <p15:guide id="63" pos="7512">
          <p15:clr>
            <a:srgbClr val="5ACBF0"/>
          </p15:clr>
        </p15:guide>
        <p15:guide id="64" orient="horz" pos="168">
          <p15:clr>
            <a:srgbClr val="5ACBF0"/>
          </p15:clr>
        </p15:guide>
        <p15:guide id="65" orient="horz" pos="744">
          <p15:clr>
            <a:srgbClr val="5ACBF0"/>
          </p15:clr>
        </p15:guide>
        <p15:guide id="66" orient="horz" pos="1320">
          <p15:clr>
            <a:srgbClr val="5ACBF0"/>
          </p15:clr>
        </p15:guide>
        <p15:guide id="67" orient="horz" pos="3000">
          <p15:clr>
            <a:srgbClr val="5ACBF0"/>
          </p15:clr>
        </p15:guide>
        <p15:guide id="68" orient="horz" pos="3576">
          <p15:clr>
            <a:srgbClr val="5ACBF0"/>
          </p15:clr>
        </p15:guide>
        <p15:guide id="69" orient="horz" pos="4128">
          <p15:clr>
            <a:srgbClr val="5ACBF0"/>
          </p15:clr>
        </p15:guide>
        <p15:guide id="70" pos="240">
          <p15:clr>
            <a:srgbClr val="F26B43"/>
          </p15:clr>
        </p15:guide>
        <p15:guide id="71" pos="7440">
          <p15:clr>
            <a:srgbClr val="F26B43"/>
          </p15:clr>
        </p15:guide>
        <p15:guide id="72" orient="horz" pos="264">
          <p15:clr>
            <a:srgbClr val="F26B43"/>
          </p15:clr>
        </p15:guide>
        <p15:guide id="73" orient="horz" pos="40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5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4.xml"/><Relationship Id="rId1" Type="http://schemas.openxmlformats.org/officeDocument/2006/relationships/slideLayout" Target="../slideLayouts/slideLayout54.xml"/><Relationship Id="rId4" Type="http://schemas.openxmlformats.org/officeDocument/2006/relationships/hyperlink" Target="https://docs.microsoft.com/en-us/azure/architecture/reference-architectures/#big-data-solution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4.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54.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a:extLst>
              <a:ext uri="{FF2B5EF4-FFF2-40B4-BE49-F238E27FC236}">
                <a16:creationId xmlns:a16="http://schemas.microsoft.com/office/drawing/2014/main" id="{9D10FD3D-21F3-4A0B-8527-87A9168AC7B5}"/>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221506" y="10"/>
            <a:ext cx="5970494" cy="6857990"/>
          </a:xfrm>
          <a:prstGeom prst="rect">
            <a:avLst/>
          </a:prstGeom>
          <a:effectLst/>
        </p:spPr>
      </p:pic>
      <p:sp>
        <p:nvSpPr>
          <p:cNvPr id="4" name="Title 3"/>
          <p:cNvSpPr>
            <a:spLocks noGrp="1"/>
          </p:cNvSpPr>
          <p:nvPr>
            <p:ph type="title"/>
          </p:nvPr>
        </p:nvSpPr>
        <p:spPr>
          <a:xfrm>
            <a:off x="582439" y="2640766"/>
            <a:ext cx="4857368" cy="1661993"/>
          </a:xfrm>
        </p:spPr>
        <p:txBody>
          <a:bodyPr/>
          <a:lstStyle/>
          <a:p>
            <a:r>
              <a:rPr lang="en-US" dirty="0"/>
              <a:t>DP-201T02: </a:t>
            </a:r>
            <a:br>
              <a:rPr lang="en-US" dirty="0"/>
            </a:br>
            <a:r>
              <a:rPr lang="en-US" b="1" dirty="0"/>
              <a:t>Azure Batch Processing Reference Architectures</a:t>
            </a:r>
            <a:endParaRPr lang="en-US" dirty="0"/>
          </a:p>
        </p:txBody>
      </p:sp>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latin typeface="Segoe UI Light" panose="020B0502040204020203" pitchFamily="34" charset="0"/>
                <a:cs typeface="Segoe UI Light" panose="020B0502040204020203" pitchFamily="34" charset="0"/>
              </a:rPr>
              <a:t>Master Pipeline</a:t>
            </a:r>
          </a:p>
        </p:txBody>
      </p:sp>
      <p:pic>
        <p:nvPicPr>
          <p:cNvPr id="2" name="Picture 1">
            <a:extLst>
              <a:ext uri="{FF2B5EF4-FFF2-40B4-BE49-F238E27FC236}">
                <a16:creationId xmlns:a16="http://schemas.microsoft.com/office/drawing/2014/main" id="{22AEEB2A-7AE1-4917-AA53-A54F2DE88188}"/>
              </a:ext>
            </a:extLst>
          </p:cNvPr>
          <p:cNvPicPr>
            <a:picLocks noChangeAspect="1"/>
          </p:cNvPicPr>
          <p:nvPr/>
        </p:nvPicPr>
        <p:blipFill>
          <a:blip r:embed="rId3"/>
          <a:stretch>
            <a:fillRect/>
          </a:stretch>
        </p:blipFill>
        <p:spPr>
          <a:xfrm>
            <a:off x="1549064" y="1539621"/>
            <a:ext cx="9268158" cy="4685003"/>
          </a:xfrm>
          <a:prstGeom prst="rect">
            <a:avLst/>
          </a:prstGeom>
        </p:spPr>
      </p:pic>
    </p:spTree>
    <p:extLst>
      <p:ext uri="{BB962C8B-B14F-4D97-AF65-F5344CB8AC3E}">
        <p14:creationId xmlns:p14="http://schemas.microsoft.com/office/powerpoint/2010/main" val="2149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lex architecture diagram of creating an Enterprise Conversational Bot. There are two red rectangle that highlights areas of interest to a Data Engineer. One rectangle covers the area of &quot;Logging&quot;, another covers &quot;Data ETL&quot; part of the architecture">
            <a:extLst>
              <a:ext uri="{FF2B5EF4-FFF2-40B4-BE49-F238E27FC236}">
                <a16:creationId xmlns:a16="http://schemas.microsoft.com/office/drawing/2014/main" id="{41FDA9BF-4713-4523-97C3-1F3CBB823160}"/>
              </a:ext>
            </a:extLst>
          </p:cNvPr>
          <p:cNvPicPr>
            <a:picLocks noChangeAspect="1"/>
          </p:cNvPicPr>
          <p:nvPr/>
        </p:nvPicPr>
        <p:blipFill>
          <a:blip r:embed="rId3"/>
          <a:stretch>
            <a:fillRect/>
          </a:stretch>
        </p:blipFill>
        <p:spPr>
          <a:xfrm>
            <a:off x="633624" y="907512"/>
            <a:ext cx="10150047" cy="5819443"/>
          </a:xfrm>
          <a:prstGeom prst="rect">
            <a:avLst/>
          </a:prstGeom>
        </p:spPr>
      </p:pic>
      <p:sp>
        <p:nvSpPr>
          <p:cNvPr id="8" name="Rectangle: Rounded Corners 7" descr="A rectangle outlined in red to highlight the &quot;Data ETL&quot; section of the architecture">
            <a:extLst>
              <a:ext uri="{FF2B5EF4-FFF2-40B4-BE49-F238E27FC236}">
                <a16:creationId xmlns:a16="http://schemas.microsoft.com/office/drawing/2014/main" id="{C574F926-18F0-491C-B3BD-41CAA98E8B19}"/>
              </a:ext>
            </a:extLst>
          </p:cNvPr>
          <p:cNvSpPr/>
          <p:nvPr/>
        </p:nvSpPr>
        <p:spPr>
          <a:xfrm>
            <a:off x="1741437" y="4492405"/>
            <a:ext cx="1981200" cy="231900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GB" sz="1200" dirty="0"/>
          </a:p>
        </p:txBody>
      </p:sp>
      <p:sp>
        <p:nvSpPr>
          <p:cNvPr id="7" name="Rectangle: Rounded Corners 6" descr="A rectangle outlined in red to highlight the &quot;Data ETL&quot; section of the architecture">
            <a:extLst>
              <a:ext uri="{FF2B5EF4-FFF2-40B4-BE49-F238E27FC236}">
                <a16:creationId xmlns:a16="http://schemas.microsoft.com/office/drawing/2014/main" id="{00C11ABA-6CF8-4B21-9AAE-D02881448F55}"/>
              </a:ext>
            </a:extLst>
          </p:cNvPr>
          <p:cNvSpPr/>
          <p:nvPr/>
        </p:nvSpPr>
        <p:spPr>
          <a:xfrm>
            <a:off x="6575526" y="1887042"/>
            <a:ext cx="4531231" cy="2597595"/>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GB" sz="1200" dirty="0"/>
          </a:p>
        </p:txBody>
      </p:sp>
      <p:sp>
        <p:nvSpPr>
          <p:cNvPr id="2" name="Title 1"/>
          <p:cNvSpPr>
            <a:spLocks noGrp="1"/>
          </p:cNvSpPr>
          <p:nvPr>
            <p:ph type="title"/>
          </p:nvPr>
        </p:nvSpPr>
        <p:spPr/>
        <p:txBody>
          <a:bodyPr/>
          <a:lstStyle/>
          <a:p>
            <a:r>
              <a:rPr lang="en-US" sz="4000" dirty="0"/>
              <a:t>Architect an Enterprise Conversational Bot</a:t>
            </a:r>
            <a:br>
              <a:rPr lang="en-US" dirty="0"/>
            </a:br>
            <a:br>
              <a:rPr lang="en-US" dirty="0"/>
            </a:br>
            <a:endParaRPr lang="en-US" sz="4000" dirty="0"/>
          </a:p>
        </p:txBody>
      </p:sp>
    </p:spTree>
    <p:extLst>
      <p:ext uri="{BB962C8B-B14F-4D97-AF65-F5344CB8AC3E}">
        <p14:creationId xmlns:p14="http://schemas.microsoft.com/office/powerpoint/2010/main" val="3395672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Review Questions</a:t>
            </a:r>
          </a:p>
        </p:txBody>
      </p:sp>
      <p:sp>
        <p:nvSpPr>
          <p:cNvPr id="6" name="Text Placeholder 5"/>
          <p:cNvSpPr>
            <a:spLocks noGrp="1"/>
          </p:cNvSpPr>
          <p:nvPr>
            <p:ph type="body" sz="quarter" idx="10"/>
          </p:nvPr>
        </p:nvSpPr>
        <p:spPr>
          <a:xfrm>
            <a:off x="471466" y="1108734"/>
            <a:ext cx="11018520" cy="5687711"/>
          </a:xfrm>
        </p:spPr>
        <p:txBody>
          <a:bodyPr/>
          <a:lstStyle/>
          <a:p>
            <a:r>
              <a:rPr lang="en-US" dirty="0"/>
              <a:t>Q01 – Which sign aspect is concerned with ensuring the prevention of unauthorized data access?</a:t>
            </a:r>
          </a:p>
          <a:p>
            <a:r>
              <a:rPr lang="en-GB" b="1" dirty="0"/>
              <a:t>A01 – Security design</a:t>
            </a:r>
          </a:p>
          <a:p>
            <a:pPr lvl="0"/>
            <a:endParaRPr lang="en-GB" dirty="0"/>
          </a:p>
          <a:p>
            <a:r>
              <a:rPr lang="en-US" dirty="0"/>
              <a:t>Q02 – What is the definition of Shared Responsibility?</a:t>
            </a:r>
          </a:p>
          <a:p>
            <a:r>
              <a:rPr lang="en-GB" b="1" dirty="0"/>
              <a:t>A02 – With Shared Responsibility, </a:t>
            </a:r>
            <a:r>
              <a:rPr lang="en-US" b="1" dirty="0"/>
              <a:t>your cloud provider will manage certain aspects of your application, leaving you with the remaining responsibility.</a:t>
            </a:r>
            <a:br>
              <a:rPr lang="en-GB" dirty="0"/>
            </a:br>
            <a:endParaRPr lang="en-GB" dirty="0"/>
          </a:p>
          <a:p>
            <a:r>
              <a:rPr lang="en-US" dirty="0"/>
              <a:t>Q03 - Which architecture design consideration could be used to help AdventureWorks scale globally?</a:t>
            </a:r>
          </a:p>
          <a:p>
            <a:pPr lvl="0"/>
            <a:r>
              <a:rPr lang="en-GB" b="1" dirty="0"/>
              <a:t>A03 – Scalability design</a:t>
            </a:r>
            <a:endParaRPr lang="en-US" b="1" dirty="0"/>
          </a:p>
        </p:txBody>
      </p:sp>
    </p:spTree>
    <p:extLst>
      <p:ext uri="{BB962C8B-B14F-4D97-AF65-F5344CB8AC3E}">
        <p14:creationId xmlns:p14="http://schemas.microsoft.com/office/powerpoint/2010/main" val="1261556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is is a lab title slide. At the top of this slide is the lab title. underneath the title, is a picture of an individual working at a desk with three monitors.">
            <a:extLst>
              <a:ext uri="{FF2B5EF4-FFF2-40B4-BE49-F238E27FC236}">
                <a16:creationId xmlns:a16="http://schemas.microsoft.com/office/drawing/2014/main" id="{AEBD4895-FE0C-4436-B5C2-74F80471FE4E}"/>
              </a:ext>
            </a:extLst>
          </p:cNvPr>
          <p:cNvPicPr>
            <a:picLocks noChangeAspect="1"/>
          </p:cNvPicPr>
          <p:nvPr/>
        </p:nvPicPr>
        <p:blipFill>
          <a:blip r:embed="rId2"/>
          <a:stretch>
            <a:fillRect/>
          </a:stretch>
        </p:blipFill>
        <p:spPr>
          <a:xfrm>
            <a:off x="0" y="1112521"/>
            <a:ext cx="12192000" cy="5745479"/>
          </a:xfrm>
          <a:prstGeom prst="rect">
            <a:avLst/>
          </a:prstGeom>
        </p:spPr>
      </p:pic>
      <p:sp>
        <p:nvSpPr>
          <p:cNvPr id="2" name="Title 1">
            <a:extLst>
              <a:ext uri="{FF2B5EF4-FFF2-40B4-BE49-F238E27FC236}">
                <a16:creationId xmlns:a16="http://schemas.microsoft.com/office/drawing/2014/main" id="{2A50FBBC-D975-4E6A-A333-78C83C8C25A0}"/>
              </a:ext>
            </a:extLst>
          </p:cNvPr>
          <p:cNvSpPr>
            <a:spLocks noGrp="1"/>
          </p:cNvSpPr>
          <p:nvPr>
            <p:ph type="title"/>
          </p:nvPr>
        </p:nvSpPr>
        <p:spPr>
          <a:xfrm>
            <a:off x="199643" y="258537"/>
            <a:ext cx="11018520" cy="553998"/>
          </a:xfrm>
        </p:spPr>
        <p:txBody>
          <a:bodyPr/>
          <a:lstStyle/>
          <a:p>
            <a:r>
              <a:rPr lang="en-US" dirty="0"/>
              <a:t>Lab: </a:t>
            </a:r>
            <a:r>
              <a:rPr lang="en-US" b="1" dirty="0"/>
              <a:t>Azure Batch Processing Reference Architectures</a:t>
            </a:r>
            <a:endParaRPr lang="en-US" dirty="0"/>
          </a:p>
        </p:txBody>
      </p:sp>
    </p:spTree>
    <p:extLst>
      <p:ext uri="{BB962C8B-B14F-4D97-AF65-F5344CB8AC3E}">
        <p14:creationId xmlns:p14="http://schemas.microsoft.com/office/powerpoint/2010/main" val="356927356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a:extLst>
              <a:ext uri="{FF2B5EF4-FFF2-40B4-BE49-F238E27FC236}">
                <a16:creationId xmlns:a16="http://schemas.microsoft.com/office/drawing/2014/main" id="{B2394A3B-DE3F-43A7-85D6-5FF168AA6FE1}"/>
              </a:ext>
            </a:extLst>
          </p:cNvPr>
          <p:cNvSpPr txBox="1">
            <a:spLocks/>
          </p:cNvSpPr>
          <p:nvPr/>
        </p:nvSpPr>
        <p:spPr>
          <a:xfrm>
            <a:off x="471466" y="4531163"/>
            <a:ext cx="11018520" cy="171123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dirty="0"/>
              <a:t>After completing this lab, you will be able to:</a:t>
            </a:r>
          </a:p>
          <a:p>
            <a:pPr marL="228600" lvl="1" indent="0">
              <a:buNone/>
            </a:pPr>
            <a:br>
              <a:rPr lang="en-US" sz="1200" dirty="0"/>
            </a:br>
            <a:r>
              <a:rPr lang="en-US" sz="2200" dirty="0">
                <a:latin typeface="Segoe UI Semilight" panose="020B0402040204020203" pitchFamily="34" charset="0"/>
                <a:cs typeface="Segoe UI Semilight" panose="020B0402040204020203" pitchFamily="34" charset="0"/>
              </a:rPr>
              <a:t>1.</a:t>
            </a:r>
            <a:r>
              <a:rPr lang="en-US" sz="2200" dirty="0"/>
              <a:t> </a:t>
            </a:r>
            <a:r>
              <a:rPr lang="en-GB" sz="2200" dirty="0"/>
              <a:t>Design an Enterprise BI solution in Azure</a:t>
            </a:r>
          </a:p>
          <a:p>
            <a:pPr marL="0" indent="0">
              <a:buNone/>
            </a:pPr>
            <a:r>
              <a:rPr lang="en-GB" sz="2200" dirty="0"/>
              <a:t>   2. Automate enterprise BI solutions in Azure</a:t>
            </a:r>
          </a:p>
          <a:p>
            <a:pPr marL="0" indent="0">
              <a:buNone/>
            </a:pPr>
            <a:r>
              <a:rPr lang="en-GB" sz="2200" dirty="0"/>
              <a:t>   3. Architect an Enterprise-grade conversational bot in Azure</a:t>
            </a:r>
          </a:p>
        </p:txBody>
      </p:sp>
      <p:sp>
        <p:nvSpPr>
          <p:cNvPr id="4" name="Title 16">
            <a:extLst>
              <a:ext uri="{FF2B5EF4-FFF2-40B4-BE49-F238E27FC236}">
                <a16:creationId xmlns:a16="http://schemas.microsoft.com/office/drawing/2014/main" id="{2ECE6768-4673-4739-A340-5A273E3B88C8}"/>
              </a:ext>
            </a:extLst>
          </p:cNvPr>
          <p:cNvSpPr txBox="1">
            <a:spLocks/>
          </p:cNvSpPr>
          <p:nvPr/>
        </p:nvSpPr>
        <p:spPr>
          <a:xfrm>
            <a:off x="471466" y="382107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dirty="0"/>
              <a:t>Lab objectives</a:t>
            </a:r>
          </a:p>
        </p:txBody>
      </p:sp>
      <p:sp>
        <p:nvSpPr>
          <p:cNvPr id="6" name="Text Placeholder 5"/>
          <p:cNvSpPr>
            <a:spLocks noGrp="1"/>
          </p:cNvSpPr>
          <p:nvPr>
            <p:ph type="body" sz="quarter" idx="10"/>
          </p:nvPr>
        </p:nvSpPr>
        <p:spPr>
          <a:xfrm>
            <a:off x="471466" y="1108734"/>
            <a:ext cx="11018520" cy="2099036"/>
          </a:xfrm>
        </p:spPr>
        <p:txBody>
          <a:bodyPr/>
          <a:lstStyle/>
          <a:p>
            <a:pPr marL="0" indent="0">
              <a:buNone/>
            </a:pPr>
            <a:r>
              <a:rPr lang="en-US" sz="2200" dirty="0"/>
              <a:t>The students will use the case study to identify which business and technical requirements relate to a Lambda architecture from a batch mode perspective. The student will then architect an enterprise BI solution, and then add automation to the architecture. Finally, the students will attempt to design and AI architecture that focuses on the data stores that would be required to support such a solution.</a:t>
            </a:r>
          </a:p>
          <a:p>
            <a:pPr marL="0" indent="0">
              <a:buNone/>
            </a:pPr>
            <a:endParaRPr lang="en-US" sz="2200" dirty="0"/>
          </a:p>
        </p:txBody>
      </p:sp>
      <p:sp>
        <p:nvSpPr>
          <p:cNvPr id="17" name="Title 16"/>
          <p:cNvSpPr>
            <a:spLocks noGrp="1"/>
          </p:cNvSpPr>
          <p:nvPr>
            <p:ph type="title"/>
          </p:nvPr>
        </p:nvSpPr>
        <p:spPr>
          <a:xfrm>
            <a:off x="471466" y="369518"/>
            <a:ext cx="11018520" cy="553998"/>
          </a:xfrm>
        </p:spPr>
        <p:txBody>
          <a:bodyPr/>
          <a:lstStyle/>
          <a:p>
            <a:r>
              <a:rPr lang="en-US" dirty="0"/>
              <a:t>Lab overview</a:t>
            </a:r>
          </a:p>
        </p:txBody>
      </p:sp>
    </p:spTree>
    <p:extLst>
      <p:ext uri="{BB962C8B-B14F-4D97-AF65-F5344CB8AC3E}">
        <p14:creationId xmlns:p14="http://schemas.microsoft.com/office/powerpoint/2010/main" val="3236631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scenario</a:t>
            </a:r>
          </a:p>
        </p:txBody>
      </p:sp>
      <p:sp>
        <p:nvSpPr>
          <p:cNvPr id="6" name="Text Placeholder 5"/>
          <p:cNvSpPr>
            <a:spLocks noGrp="1"/>
          </p:cNvSpPr>
          <p:nvPr>
            <p:ph type="body" sz="quarter" idx="10"/>
          </p:nvPr>
        </p:nvSpPr>
        <p:spPr>
          <a:xfrm>
            <a:off x="471466" y="1108734"/>
            <a:ext cx="11018520" cy="4985980"/>
          </a:xfrm>
        </p:spPr>
        <p:txBody>
          <a:bodyPr/>
          <a:lstStyle/>
          <a:p>
            <a:pPr marL="0" indent="0">
              <a:buNone/>
            </a:pPr>
            <a:r>
              <a:rPr lang="en-US" sz="2000" dirty="0"/>
              <a:t>You are the senior data engineer of AdventureWorks. You are designing and architecting a solution that will deal with the </a:t>
            </a:r>
            <a:r>
              <a:rPr lang="en-US" sz="2000" dirty="0">
                <a:solidFill>
                  <a:srgbClr val="0078D4"/>
                </a:solidFill>
              </a:rPr>
              <a:t>batch mode processing </a:t>
            </a:r>
            <a:r>
              <a:rPr lang="en-US" sz="2000" dirty="0"/>
              <a:t>of data. You have been advised that the solution architecture should take a </a:t>
            </a:r>
            <a:r>
              <a:rPr lang="en-US" sz="2000" dirty="0">
                <a:solidFill>
                  <a:srgbClr val="0078D4"/>
                </a:solidFill>
              </a:rPr>
              <a:t>holistic view </a:t>
            </a:r>
            <a:r>
              <a:rPr lang="en-US" sz="2000" dirty="0"/>
              <a:t>of all the business requirements and your proposal should be presented in a Word document.</a:t>
            </a:r>
          </a:p>
          <a:p>
            <a:pPr marL="0" indent="0">
              <a:buNone/>
            </a:pPr>
            <a:endParaRPr lang="en-US" sz="2000" dirty="0"/>
          </a:p>
          <a:p>
            <a:pPr marL="0" indent="0">
              <a:buNone/>
            </a:pPr>
            <a:r>
              <a:rPr lang="en-US" sz="2000" dirty="0"/>
              <a:t>You will first define which aspect of the AdventureWorks requirements fits into batch mode processing of a Lambda architecture. You will then provide an architecture for an enterprise BI solution in Azure and think of ways that the solution can be automated. You will also design a first pass on an AI architecture.</a:t>
            </a:r>
          </a:p>
          <a:p>
            <a:pPr marL="0" indent="0">
              <a:buNone/>
            </a:pPr>
            <a:br>
              <a:rPr lang="en-US" sz="2000" dirty="0"/>
            </a:br>
            <a:r>
              <a:rPr lang="en-US" sz="2000" dirty="0"/>
              <a:t>At the end of this lab, you will have:</a:t>
            </a:r>
          </a:p>
          <a:p>
            <a:pPr marL="0" indent="0">
              <a:buNone/>
            </a:pPr>
            <a:br>
              <a:rPr lang="en-US" sz="2000" dirty="0"/>
            </a:br>
            <a:r>
              <a:rPr lang="en-US" sz="2000" dirty="0"/>
              <a:t>    1. Design an Enterprise BI solution in Azure</a:t>
            </a:r>
          </a:p>
          <a:p>
            <a:pPr marL="0" indent="0">
              <a:buNone/>
            </a:pPr>
            <a:r>
              <a:rPr lang="en-US" sz="2000" dirty="0"/>
              <a:t>    2. Automate enterprise BI solutions in Azure</a:t>
            </a:r>
          </a:p>
          <a:p>
            <a:pPr marL="0" indent="0">
              <a:buNone/>
            </a:pPr>
            <a:r>
              <a:rPr lang="en-US" sz="2000" dirty="0"/>
              <a:t>    3. Architect an Enterprise-grade conversational bot in Azure</a:t>
            </a:r>
          </a:p>
        </p:txBody>
      </p:sp>
    </p:spTree>
    <p:extLst>
      <p:ext uri="{BB962C8B-B14F-4D97-AF65-F5344CB8AC3E}">
        <p14:creationId xmlns:p14="http://schemas.microsoft.com/office/powerpoint/2010/main" val="382991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review</a:t>
            </a:r>
          </a:p>
        </p:txBody>
      </p:sp>
      <p:sp>
        <p:nvSpPr>
          <p:cNvPr id="6" name="Text Placeholder 5"/>
          <p:cNvSpPr>
            <a:spLocks noGrp="1"/>
          </p:cNvSpPr>
          <p:nvPr>
            <p:ph type="body" sz="quarter" idx="10"/>
          </p:nvPr>
        </p:nvSpPr>
        <p:spPr>
          <a:xfrm>
            <a:off x="471466" y="1108734"/>
            <a:ext cx="11018520" cy="3188565"/>
          </a:xfrm>
        </p:spPr>
        <p:txBody>
          <a:bodyPr/>
          <a:lstStyle/>
          <a:p>
            <a:pPr lvl="0"/>
            <a:r>
              <a:rPr lang="en-US" dirty="0"/>
              <a:t>Exercise 1 – Review the architectures</a:t>
            </a:r>
            <a:r>
              <a:rPr lang="en-GB" dirty="0"/>
              <a:t> </a:t>
            </a:r>
            <a:br>
              <a:rPr lang="en-GB" dirty="0"/>
            </a:br>
            <a:endParaRPr lang="en-GB" dirty="0"/>
          </a:p>
          <a:p>
            <a:pPr lvl="0"/>
            <a:r>
              <a:rPr lang="en-US" dirty="0"/>
              <a:t>Exercise 2 – Are there any differences in architectures between groups?</a:t>
            </a:r>
            <a:br>
              <a:rPr lang="en-US" dirty="0"/>
            </a:br>
            <a:endParaRPr lang="en-US" dirty="0"/>
          </a:p>
          <a:p>
            <a:pPr lvl="0"/>
            <a:r>
              <a:rPr lang="en-US" dirty="0"/>
              <a:t>Exercise 3 – How does the holistic architecture for batch mode processing look?</a:t>
            </a:r>
            <a:br>
              <a:rPr lang="en-US" dirty="0"/>
            </a:br>
            <a:endParaRPr lang="en-US" dirty="0"/>
          </a:p>
        </p:txBody>
      </p:sp>
    </p:spTree>
    <p:extLst>
      <p:ext uri="{BB962C8B-B14F-4D97-AF65-F5344CB8AC3E}">
        <p14:creationId xmlns:p14="http://schemas.microsoft.com/office/powerpoint/2010/main" val="179505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review</a:t>
            </a:r>
          </a:p>
        </p:txBody>
      </p:sp>
      <p:sp>
        <p:nvSpPr>
          <p:cNvPr id="3" name="Rectangle 2">
            <a:extLst>
              <a:ext uri="{FF2B5EF4-FFF2-40B4-BE49-F238E27FC236}">
                <a16:creationId xmlns:a16="http://schemas.microsoft.com/office/drawing/2014/main" id="{8BF025B6-D201-40D1-A9AD-621BEBFAC971}"/>
              </a:ext>
            </a:extLst>
          </p:cNvPr>
          <p:cNvSpPr/>
          <p:nvPr/>
        </p:nvSpPr>
        <p:spPr>
          <a:xfrm>
            <a:off x="355600" y="1083609"/>
            <a:ext cx="8406468" cy="286040"/>
          </a:xfrm>
          <a:prstGeom prst="rect">
            <a:avLst/>
          </a:prstGeom>
        </p:spPr>
        <p:txBody>
          <a:bodyPr wrap="none">
            <a:spAutoFit/>
          </a:bodyPr>
          <a:lstStyle/>
          <a:p>
            <a:pPr>
              <a:lnSpc>
                <a:spcPts val="1425"/>
              </a:lnSpc>
              <a:spcAft>
                <a:spcPts val="0"/>
              </a:spcAft>
            </a:pPr>
            <a:r>
              <a:rPr lang="en-GB" sz="1800" b="1" dirty="0">
                <a:solidFill>
                  <a:srgbClr val="000000"/>
                </a:solidFill>
                <a:latin typeface="Segoe UI" panose="020B0502040204020203" pitchFamily="34" charset="0"/>
                <a:ea typeface="Calibri" panose="020F0502020204030204" pitchFamily="34" charset="0"/>
                <a:cs typeface="Times New Roman" panose="02020603050405020304" pitchFamily="18" charset="0"/>
              </a:rPr>
              <a:t>Exercise 1 - Task 1: Design an Enterprise BI solution in Azure - Requirements</a:t>
            </a: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04270BB7-61CE-4BB9-B6DA-86DE7B97ADA0}"/>
              </a:ext>
            </a:extLst>
          </p:cNvPr>
          <p:cNvGraphicFramePr>
            <a:graphicFrameLocks noGrp="1"/>
          </p:cNvGraphicFramePr>
          <p:nvPr>
            <p:extLst>
              <p:ext uri="{D42A27DB-BD31-4B8C-83A1-F6EECF244321}">
                <p14:modId xmlns:p14="http://schemas.microsoft.com/office/powerpoint/2010/main" val="3771877246"/>
              </p:ext>
            </p:extLst>
          </p:nvPr>
        </p:nvGraphicFramePr>
        <p:xfrm>
          <a:off x="471466" y="1529742"/>
          <a:ext cx="11535004" cy="4741850"/>
        </p:xfrm>
        <a:graphic>
          <a:graphicData uri="http://schemas.openxmlformats.org/drawingml/2006/table">
            <a:tbl>
              <a:tblPr firstRow="1" firstCol="1" bandRow="1">
                <a:tableStyleId>{5C22544A-7EE6-4342-B048-85BDC9FD1C3A}</a:tableStyleId>
              </a:tblPr>
              <a:tblGrid>
                <a:gridCol w="476562">
                  <a:extLst>
                    <a:ext uri="{9D8B030D-6E8A-4147-A177-3AD203B41FA5}">
                      <a16:colId xmlns:a16="http://schemas.microsoft.com/office/drawing/2014/main" val="3546452520"/>
                    </a:ext>
                  </a:extLst>
                </a:gridCol>
                <a:gridCol w="8414456">
                  <a:extLst>
                    <a:ext uri="{9D8B030D-6E8A-4147-A177-3AD203B41FA5}">
                      <a16:colId xmlns:a16="http://schemas.microsoft.com/office/drawing/2014/main" val="93645153"/>
                    </a:ext>
                  </a:extLst>
                </a:gridCol>
                <a:gridCol w="2643986">
                  <a:extLst>
                    <a:ext uri="{9D8B030D-6E8A-4147-A177-3AD203B41FA5}">
                      <a16:colId xmlns:a16="http://schemas.microsoft.com/office/drawing/2014/main" val="4291468510"/>
                    </a:ext>
                  </a:extLst>
                </a:gridCol>
              </a:tblGrid>
              <a:tr h="948370">
                <a:tc>
                  <a:txBody>
                    <a:bodyPr/>
                    <a:lstStyle/>
                    <a:p>
                      <a:pPr>
                        <a:lnSpc>
                          <a:spcPct val="107000"/>
                        </a:lnSpc>
                        <a:spcAft>
                          <a:spcPts val="0"/>
                        </a:spcAft>
                      </a:pPr>
                      <a:r>
                        <a:rPr lang="en-GB" sz="1100">
                          <a:effectLst/>
                        </a:rPr>
                        <a:t>#</a:t>
                      </a:r>
                      <a:endParaRPr lang="es-A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100" dirty="0">
                          <a:effectLst/>
                        </a:rPr>
                        <a:t>Requirement</a:t>
                      </a:r>
                      <a:endParaRPr lang="es-A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100">
                          <a:effectLst/>
                        </a:rPr>
                        <a:t>Technology Suggestion</a:t>
                      </a:r>
                      <a:endParaRPr lang="es-A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94449341"/>
                  </a:ext>
                </a:extLst>
              </a:tr>
              <a:tr h="948370">
                <a:tc>
                  <a:txBody>
                    <a:bodyPr/>
                    <a:lstStyle/>
                    <a:p>
                      <a:pPr>
                        <a:lnSpc>
                          <a:spcPct val="107000"/>
                        </a:lnSpc>
                        <a:spcAft>
                          <a:spcPts val="0"/>
                        </a:spcAft>
                      </a:pPr>
                      <a:r>
                        <a:rPr lang="en-GB" sz="1100" b="1">
                          <a:effectLst/>
                        </a:rPr>
                        <a:t>1</a:t>
                      </a:r>
                      <a:endParaRPr lang="es-AR"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ts val="1425"/>
                        </a:lnSpc>
                        <a:spcAft>
                          <a:spcPts val="0"/>
                        </a:spcAft>
                      </a:pPr>
                      <a:r>
                        <a:rPr lang="en-GB" sz="1400" b="1" dirty="0">
                          <a:effectLst/>
                        </a:rPr>
                        <a:t>Performing historical reporting and descriptive analytics (Task 2)</a:t>
                      </a:r>
                      <a:endParaRPr lang="es-AR"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400" b="1" dirty="0">
                          <a:effectLst/>
                        </a:rPr>
                        <a:t>Azure Synapse</a:t>
                      </a:r>
                      <a:endParaRPr lang="es-AR"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7444264"/>
                  </a:ext>
                </a:extLst>
              </a:tr>
              <a:tr h="948370">
                <a:tc>
                  <a:txBody>
                    <a:bodyPr/>
                    <a:lstStyle/>
                    <a:p>
                      <a:pPr>
                        <a:lnSpc>
                          <a:spcPct val="107000"/>
                        </a:lnSpc>
                        <a:spcAft>
                          <a:spcPts val="0"/>
                        </a:spcAft>
                      </a:pPr>
                      <a:r>
                        <a:rPr lang="en-GB" sz="1100" b="1">
                          <a:effectLst/>
                        </a:rPr>
                        <a:t>2</a:t>
                      </a:r>
                      <a:endParaRPr lang="es-AR"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400" b="1" dirty="0">
                          <a:effectLst/>
                        </a:rPr>
                        <a:t>Performing predictive analytics with historical data (Task 2)</a:t>
                      </a:r>
                      <a:endParaRPr lang="es-AR"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400" b="1" dirty="0">
                          <a:effectLst/>
                        </a:rPr>
                        <a:t>Azure Databricks</a:t>
                      </a:r>
                      <a:endParaRPr lang="es-AR"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59823514"/>
                  </a:ext>
                </a:extLst>
              </a:tr>
              <a:tr h="948370">
                <a:tc>
                  <a:txBody>
                    <a:bodyPr/>
                    <a:lstStyle/>
                    <a:p>
                      <a:pPr>
                        <a:lnSpc>
                          <a:spcPct val="107000"/>
                        </a:lnSpc>
                        <a:spcAft>
                          <a:spcPts val="0"/>
                        </a:spcAft>
                      </a:pPr>
                      <a:r>
                        <a:rPr lang="en-GB" sz="1100" b="1">
                          <a:effectLst/>
                        </a:rPr>
                        <a:t>3</a:t>
                      </a:r>
                      <a:endParaRPr lang="es-AR"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400" b="1" dirty="0">
                          <a:effectLst/>
                        </a:rPr>
                        <a:t>Connected bicycle daily summary data storage – Telemetry – Event Hub (Task 2)</a:t>
                      </a:r>
                      <a:endParaRPr lang="es-AR"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400" b="1" dirty="0">
                          <a:effectLst/>
                        </a:rPr>
                        <a:t>Azure Data Lake Store Gen II</a:t>
                      </a:r>
                      <a:endParaRPr lang="es-AR"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58145686"/>
                  </a:ext>
                </a:extLst>
              </a:tr>
              <a:tr h="948370">
                <a:tc>
                  <a:txBody>
                    <a:bodyPr/>
                    <a:lstStyle/>
                    <a:p>
                      <a:pPr>
                        <a:lnSpc>
                          <a:spcPct val="107000"/>
                        </a:lnSpc>
                        <a:spcAft>
                          <a:spcPts val="0"/>
                        </a:spcAft>
                      </a:pPr>
                      <a:r>
                        <a:rPr lang="en-GB" sz="1100">
                          <a:effectLst/>
                        </a:rPr>
                        <a:t>4</a:t>
                      </a:r>
                      <a:endParaRPr lang="es-A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ts val="1425"/>
                        </a:lnSpc>
                        <a:spcAft>
                          <a:spcPts val="0"/>
                        </a:spcAft>
                      </a:pPr>
                      <a:r>
                        <a:rPr lang="en-GB" sz="1400" b="1" dirty="0">
                          <a:effectLst/>
                        </a:rPr>
                        <a:t>Respond to requests for data in near real-time regardless of where the customer is located. (Lab 03)</a:t>
                      </a:r>
                      <a:endParaRPr lang="es-AR"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400" b="1" dirty="0">
                          <a:effectLst/>
                        </a:rPr>
                        <a:t>Azure Cosmos DB</a:t>
                      </a:r>
                      <a:endParaRPr lang="es-AR"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59533332"/>
                  </a:ext>
                </a:extLst>
              </a:tr>
            </a:tbl>
          </a:graphicData>
        </a:graphic>
      </p:graphicFrame>
    </p:spTree>
    <p:extLst>
      <p:ext uri="{BB962C8B-B14F-4D97-AF65-F5344CB8AC3E}">
        <p14:creationId xmlns:p14="http://schemas.microsoft.com/office/powerpoint/2010/main" val="2327930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review</a:t>
            </a:r>
          </a:p>
        </p:txBody>
      </p:sp>
      <p:sp>
        <p:nvSpPr>
          <p:cNvPr id="4" name="Rectangle 3">
            <a:extLst>
              <a:ext uri="{FF2B5EF4-FFF2-40B4-BE49-F238E27FC236}">
                <a16:creationId xmlns:a16="http://schemas.microsoft.com/office/drawing/2014/main" id="{DE43D728-C598-4E1B-9653-E0192A7267FE}"/>
              </a:ext>
            </a:extLst>
          </p:cNvPr>
          <p:cNvSpPr/>
          <p:nvPr/>
        </p:nvSpPr>
        <p:spPr>
          <a:xfrm>
            <a:off x="358576" y="1070272"/>
            <a:ext cx="11568381" cy="286040"/>
          </a:xfrm>
          <a:prstGeom prst="rect">
            <a:avLst/>
          </a:prstGeom>
        </p:spPr>
        <p:txBody>
          <a:bodyPr wrap="square">
            <a:spAutoFit/>
          </a:bodyPr>
          <a:lstStyle/>
          <a:p>
            <a:pPr>
              <a:lnSpc>
                <a:spcPts val="1425"/>
              </a:lnSpc>
              <a:spcAft>
                <a:spcPts val="800"/>
              </a:spcAft>
            </a:pPr>
            <a:r>
              <a:rPr lang="en-GB" sz="1800" b="1" dirty="0">
                <a:solidFill>
                  <a:srgbClr val="000000"/>
                </a:solidFill>
                <a:latin typeface="Segoe UI" panose="020B0502040204020203" pitchFamily="34" charset="0"/>
                <a:ea typeface="Calibri" panose="020F0502020204030204" pitchFamily="34" charset="0"/>
                <a:cs typeface="Times New Roman" panose="02020603050405020304" pitchFamily="18" charset="0"/>
              </a:rPr>
              <a:t>Exercise 1 - Task 2: Build a high-level Architecture that reflects the Enterprise BI solution in Adv. Works</a:t>
            </a: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97A33C35-B8DE-4A9D-9092-0732B5A3162F}"/>
              </a:ext>
            </a:extLst>
          </p:cNvPr>
          <p:cNvPicPr>
            <a:picLocks noChangeAspect="1"/>
          </p:cNvPicPr>
          <p:nvPr/>
        </p:nvPicPr>
        <p:blipFill>
          <a:blip r:embed="rId3"/>
          <a:stretch>
            <a:fillRect/>
          </a:stretch>
        </p:blipFill>
        <p:spPr>
          <a:xfrm>
            <a:off x="5258820" y="2634429"/>
            <a:ext cx="6668137" cy="2384271"/>
          </a:xfrm>
          <a:prstGeom prst="rect">
            <a:avLst/>
          </a:prstGeom>
        </p:spPr>
      </p:pic>
      <p:pic>
        <p:nvPicPr>
          <p:cNvPr id="5" name="Picture 4">
            <a:extLst>
              <a:ext uri="{FF2B5EF4-FFF2-40B4-BE49-F238E27FC236}">
                <a16:creationId xmlns:a16="http://schemas.microsoft.com/office/drawing/2014/main" id="{CAB21F48-21DB-485F-8737-E385E721DD94}"/>
              </a:ext>
            </a:extLst>
          </p:cNvPr>
          <p:cNvPicPr>
            <a:picLocks noChangeAspect="1"/>
          </p:cNvPicPr>
          <p:nvPr/>
        </p:nvPicPr>
        <p:blipFill>
          <a:blip r:embed="rId4"/>
          <a:stretch>
            <a:fillRect/>
          </a:stretch>
        </p:blipFill>
        <p:spPr>
          <a:xfrm>
            <a:off x="471465" y="3957796"/>
            <a:ext cx="4477177" cy="2460860"/>
          </a:xfrm>
          <a:prstGeom prst="rect">
            <a:avLst/>
          </a:prstGeom>
        </p:spPr>
      </p:pic>
      <p:pic>
        <p:nvPicPr>
          <p:cNvPr id="7" name="Picture 6">
            <a:extLst>
              <a:ext uri="{FF2B5EF4-FFF2-40B4-BE49-F238E27FC236}">
                <a16:creationId xmlns:a16="http://schemas.microsoft.com/office/drawing/2014/main" id="{0DF86A1F-910A-49CD-946D-5116D6046FDE}"/>
              </a:ext>
            </a:extLst>
          </p:cNvPr>
          <p:cNvPicPr>
            <a:picLocks noChangeAspect="1"/>
          </p:cNvPicPr>
          <p:nvPr/>
        </p:nvPicPr>
        <p:blipFill>
          <a:blip r:embed="rId5"/>
          <a:stretch>
            <a:fillRect/>
          </a:stretch>
        </p:blipFill>
        <p:spPr>
          <a:xfrm>
            <a:off x="481625" y="1935862"/>
            <a:ext cx="4500992" cy="1771434"/>
          </a:xfrm>
          <a:prstGeom prst="rect">
            <a:avLst/>
          </a:prstGeom>
        </p:spPr>
      </p:pic>
    </p:spTree>
    <p:extLst>
      <p:ext uri="{BB962C8B-B14F-4D97-AF65-F5344CB8AC3E}">
        <p14:creationId xmlns:p14="http://schemas.microsoft.com/office/powerpoint/2010/main" val="1927068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review</a:t>
            </a:r>
          </a:p>
        </p:txBody>
      </p:sp>
      <p:sp>
        <p:nvSpPr>
          <p:cNvPr id="4" name="Rectangle 3">
            <a:extLst>
              <a:ext uri="{FF2B5EF4-FFF2-40B4-BE49-F238E27FC236}">
                <a16:creationId xmlns:a16="http://schemas.microsoft.com/office/drawing/2014/main" id="{DE43D728-C598-4E1B-9653-E0192A7267FE}"/>
              </a:ext>
            </a:extLst>
          </p:cNvPr>
          <p:cNvSpPr/>
          <p:nvPr/>
        </p:nvSpPr>
        <p:spPr>
          <a:xfrm>
            <a:off x="358576" y="1070272"/>
            <a:ext cx="11568381" cy="286040"/>
          </a:xfrm>
          <a:prstGeom prst="rect">
            <a:avLst/>
          </a:prstGeom>
        </p:spPr>
        <p:txBody>
          <a:bodyPr wrap="square">
            <a:spAutoFit/>
          </a:bodyPr>
          <a:lstStyle/>
          <a:p>
            <a:pPr>
              <a:lnSpc>
                <a:spcPts val="1425"/>
              </a:lnSpc>
              <a:spcAft>
                <a:spcPts val="800"/>
              </a:spcAft>
            </a:pPr>
            <a:r>
              <a:rPr lang="en-GB" sz="1800" b="1" dirty="0">
                <a:solidFill>
                  <a:srgbClr val="000000"/>
                </a:solidFill>
                <a:latin typeface="Segoe UI" panose="020B0502040204020203" pitchFamily="34" charset="0"/>
                <a:ea typeface="Calibri" panose="020F0502020204030204" pitchFamily="34" charset="0"/>
                <a:cs typeface="Times New Roman" panose="02020603050405020304" pitchFamily="18" charset="0"/>
              </a:rPr>
              <a:t>Exercise 1 - Task 2: Build a high-level Architecture that reflects the Enterprise BI solution in Adv. Works</a:t>
            </a: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920532E7-E58A-4B71-9960-DA47ECF147DF}"/>
              </a:ext>
            </a:extLst>
          </p:cNvPr>
          <p:cNvPicPr>
            <a:picLocks noChangeAspect="1"/>
          </p:cNvPicPr>
          <p:nvPr/>
        </p:nvPicPr>
        <p:blipFill>
          <a:blip r:embed="rId3"/>
          <a:stretch>
            <a:fillRect/>
          </a:stretch>
        </p:blipFill>
        <p:spPr>
          <a:xfrm>
            <a:off x="358576" y="1503068"/>
            <a:ext cx="11568380" cy="4715325"/>
          </a:xfrm>
          <a:prstGeom prst="rect">
            <a:avLst/>
          </a:prstGeom>
        </p:spPr>
      </p:pic>
    </p:spTree>
    <p:extLst>
      <p:ext uri="{BB962C8B-B14F-4D97-AF65-F5344CB8AC3E}">
        <p14:creationId xmlns:p14="http://schemas.microsoft.com/office/powerpoint/2010/main" val="1287535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Lesson Objectives</a:t>
            </a:r>
          </a:p>
        </p:txBody>
      </p:sp>
      <p:sp>
        <p:nvSpPr>
          <p:cNvPr id="6" name="Text Placeholder 5"/>
          <p:cNvSpPr>
            <a:spLocks noGrp="1"/>
          </p:cNvSpPr>
          <p:nvPr>
            <p:ph type="body" sz="quarter" idx="10"/>
          </p:nvPr>
        </p:nvSpPr>
        <p:spPr>
          <a:xfrm>
            <a:off x="471466" y="1108734"/>
            <a:ext cx="11423354" cy="1982081"/>
          </a:xfrm>
        </p:spPr>
        <p:txBody>
          <a:bodyPr/>
          <a:lstStyle/>
          <a:p>
            <a:r>
              <a:rPr lang="en-GB" dirty="0"/>
              <a:t>Lambda architectures from a batch mode perspective</a:t>
            </a:r>
          </a:p>
          <a:p>
            <a:r>
              <a:rPr lang="en-GB" dirty="0"/>
              <a:t>Design an enterprise business intelligence solution</a:t>
            </a:r>
          </a:p>
          <a:p>
            <a:r>
              <a:rPr lang="en-GB" dirty="0"/>
              <a:t>Automate an enterprise business intelligence solution</a:t>
            </a:r>
          </a:p>
          <a:p>
            <a:r>
              <a:rPr lang="en-GB" dirty="0"/>
              <a:t>Architect an enterprise conversational bot</a:t>
            </a:r>
          </a:p>
        </p:txBody>
      </p:sp>
    </p:spTree>
    <p:extLst>
      <p:ext uri="{BB962C8B-B14F-4D97-AF65-F5344CB8AC3E}">
        <p14:creationId xmlns:p14="http://schemas.microsoft.com/office/powerpoint/2010/main" val="325314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review</a:t>
            </a:r>
          </a:p>
        </p:txBody>
      </p:sp>
      <p:sp>
        <p:nvSpPr>
          <p:cNvPr id="4" name="Rectangle 3">
            <a:extLst>
              <a:ext uri="{FF2B5EF4-FFF2-40B4-BE49-F238E27FC236}">
                <a16:creationId xmlns:a16="http://schemas.microsoft.com/office/drawing/2014/main" id="{DE43D728-C598-4E1B-9653-E0192A7267FE}"/>
              </a:ext>
            </a:extLst>
          </p:cNvPr>
          <p:cNvSpPr/>
          <p:nvPr/>
        </p:nvSpPr>
        <p:spPr>
          <a:xfrm>
            <a:off x="358576" y="1070272"/>
            <a:ext cx="11389476" cy="286040"/>
          </a:xfrm>
          <a:prstGeom prst="rect">
            <a:avLst/>
          </a:prstGeom>
        </p:spPr>
        <p:txBody>
          <a:bodyPr wrap="square">
            <a:spAutoFit/>
          </a:bodyPr>
          <a:lstStyle/>
          <a:p>
            <a:pPr>
              <a:lnSpc>
                <a:spcPts val="1425"/>
              </a:lnSpc>
              <a:spcAft>
                <a:spcPts val="800"/>
              </a:spcAft>
            </a:pPr>
            <a:r>
              <a:rPr lang="en-GB" sz="1800" b="1" dirty="0">
                <a:solidFill>
                  <a:srgbClr val="000000"/>
                </a:solidFill>
                <a:latin typeface="Segoe UI" panose="020B0502040204020203" pitchFamily="34" charset="0"/>
                <a:ea typeface="Calibri" panose="020F0502020204030204" pitchFamily="34" charset="0"/>
                <a:cs typeface="Times New Roman" panose="02020603050405020304" pitchFamily="18" charset="0"/>
              </a:rPr>
              <a:t>Exercise 1 - Task 2: Build a high-level Architecture that reflects the Enterprise BI solution in Adv. Works</a:t>
            </a:r>
            <a:endParaRPr lang="es-AR" sz="18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E4240477-A184-4AD2-AF3D-8191480F2E4F}"/>
              </a:ext>
            </a:extLst>
          </p:cNvPr>
          <p:cNvPicPr>
            <a:picLocks noChangeAspect="1"/>
          </p:cNvPicPr>
          <p:nvPr/>
        </p:nvPicPr>
        <p:blipFill>
          <a:blip r:embed="rId3"/>
          <a:stretch>
            <a:fillRect/>
          </a:stretch>
        </p:blipFill>
        <p:spPr>
          <a:xfrm>
            <a:off x="358576" y="1503068"/>
            <a:ext cx="11459050" cy="4715325"/>
          </a:xfrm>
          <a:prstGeom prst="rect">
            <a:avLst/>
          </a:prstGeom>
        </p:spPr>
      </p:pic>
    </p:spTree>
    <p:extLst>
      <p:ext uri="{BB962C8B-B14F-4D97-AF65-F5344CB8AC3E}">
        <p14:creationId xmlns:p14="http://schemas.microsoft.com/office/powerpoint/2010/main" val="1026798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review</a:t>
            </a:r>
          </a:p>
        </p:txBody>
      </p:sp>
      <p:sp>
        <p:nvSpPr>
          <p:cNvPr id="4" name="Rectangle 3">
            <a:extLst>
              <a:ext uri="{FF2B5EF4-FFF2-40B4-BE49-F238E27FC236}">
                <a16:creationId xmlns:a16="http://schemas.microsoft.com/office/drawing/2014/main" id="{DE43D728-C598-4E1B-9653-E0192A7267FE}"/>
              </a:ext>
            </a:extLst>
          </p:cNvPr>
          <p:cNvSpPr/>
          <p:nvPr/>
        </p:nvSpPr>
        <p:spPr>
          <a:xfrm>
            <a:off x="358576" y="1070272"/>
            <a:ext cx="11230450" cy="279244"/>
          </a:xfrm>
          <a:prstGeom prst="rect">
            <a:avLst/>
          </a:prstGeom>
        </p:spPr>
        <p:txBody>
          <a:bodyPr wrap="square">
            <a:spAutoFit/>
          </a:bodyPr>
          <a:lstStyle/>
          <a:p>
            <a:pPr>
              <a:lnSpc>
                <a:spcPts val="1425"/>
              </a:lnSpc>
              <a:spcAft>
                <a:spcPts val="800"/>
              </a:spcAft>
            </a:pPr>
            <a:r>
              <a:rPr lang="en-US" sz="1800" b="1" dirty="0">
                <a:solidFill>
                  <a:srgbClr val="000000"/>
                </a:solidFill>
                <a:latin typeface="Segoe UI" panose="020B0502040204020203" pitchFamily="34" charset="0"/>
                <a:ea typeface="Calibri" panose="020F0502020204030204" pitchFamily="34" charset="0"/>
                <a:cs typeface="Times New Roman" panose="02020603050405020304" pitchFamily="18" charset="0"/>
              </a:rPr>
              <a:t>Exercise 2 - Amend a high-level architecture to include automation of an Enterprise BI solution in AW</a:t>
            </a:r>
          </a:p>
        </p:txBody>
      </p:sp>
      <p:pic>
        <p:nvPicPr>
          <p:cNvPr id="2" name="Picture 1">
            <a:extLst>
              <a:ext uri="{FF2B5EF4-FFF2-40B4-BE49-F238E27FC236}">
                <a16:creationId xmlns:a16="http://schemas.microsoft.com/office/drawing/2014/main" id="{1FD102AF-B279-4C18-8454-EE837EDA0567}"/>
              </a:ext>
            </a:extLst>
          </p:cNvPr>
          <p:cNvPicPr>
            <a:picLocks noChangeAspect="1"/>
          </p:cNvPicPr>
          <p:nvPr/>
        </p:nvPicPr>
        <p:blipFill>
          <a:blip r:embed="rId3"/>
          <a:stretch>
            <a:fillRect/>
          </a:stretch>
        </p:blipFill>
        <p:spPr>
          <a:xfrm>
            <a:off x="471466" y="1631746"/>
            <a:ext cx="4716760" cy="2103638"/>
          </a:xfrm>
          <a:prstGeom prst="rect">
            <a:avLst/>
          </a:prstGeom>
        </p:spPr>
      </p:pic>
      <p:pic>
        <p:nvPicPr>
          <p:cNvPr id="3" name="Picture 2">
            <a:extLst>
              <a:ext uri="{FF2B5EF4-FFF2-40B4-BE49-F238E27FC236}">
                <a16:creationId xmlns:a16="http://schemas.microsoft.com/office/drawing/2014/main" id="{2C69A29B-1024-4E5F-8DEA-0EF06C081F86}"/>
              </a:ext>
            </a:extLst>
          </p:cNvPr>
          <p:cNvPicPr>
            <a:picLocks noChangeAspect="1"/>
          </p:cNvPicPr>
          <p:nvPr/>
        </p:nvPicPr>
        <p:blipFill>
          <a:blip r:embed="rId4"/>
          <a:stretch>
            <a:fillRect/>
          </a:stretch>
        </p:blipFill>
        <p:spPr>
          <a:xfrm>
            <a:off x="5416827" y="2314436"/>
            <a:ext cx="6571567" cy="2841896"/>
          </a:xfrm>
          <a:prstGeom prst="rect">
            <a:avLst/>
          </a:prstGeom>
        </p:spPr>
      </p:pic>
      <p:pic>
        <p:nvPicPr>
          <p:cNvPr id="6" name="Picture 5">
            <a:extLst>
              <a:ext uri="{FF2B5EF4-FFF2-40B4-BE49-F238E27FC236}">
                <a16:creationId xmlns:a16="http://schemas.microsoft.com/office/drawing/2014/main" id="{5B2BA25B-9C99-40D4-8927-361F9079B21C}"/>
              </a:ext>
            </a:extLst>
          </p:cNvPr>
          <p:cNvPicPr>
            <a:picLocks noChangeAspect="1"/>
          </p:cNvPicPr>
          <p:nvPr/>
        </p:nvPicPr>
        <p:blipFill>
          <a:blip r:embed="rId5"/>
          <a:stretch>
            <a:fillRect/>
          </a:stretch>
        </p:blipFill>
        <p:spPr>
          <a:xfrm>
            <a:off x="471465" y="3957796"/>
            <a:ext cx="4716760" cy="2460860"/>
          </a:xfrm>
          <a:prstGeom prst="rect">
            <a:avLst/>
          </a:prstGeom>
        </p:spPr>
      </p:pic>
    </p:spTree>
    <p:extLst>
      <p:ext uri="{BB962C8B-B14F-4D97-AF65-F5344CB8AC3E}">
        <p14:creationId xmlns:p14="http://schemas.microsoft.com/office/powerpoint/2010/main" val="3364027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review</a:t>
            </a:r>
          </a:p>
        </p:txBody>
      </p:sp>
      <p:sp>
        <p:nvSpPr>
          <p:cNvPr id="4" name="Rectangle 3">
            <a:extLst>
              <a:ext uri="{FF2B5EF4-FFF2-40B4-BE49-F238E27FC236}">
                <a16:creationId xmlns:a16="http://schemas.microsoft.com/office/drawing/2014/main" id="{DE43D728-C598-4E1B-9653-E0192A7267FE}"/>
              </a:ext>
            </a:extLst>
          </p:cNvPr>
          <p:cNvSpPr/>
          <p:nvPr/>
        </p:nvSpPr>
        <p:spPr>
          <a:xfrm>
            <a:off x="358576" y="1070272"/>
            <a:ext cx="11230450" cy="279244"/>
          </a:xfrm>
          <a:prstGeom prst="rect">
            <a:avLst/>
          </a:prstGeom>
        </p:spPr>
        <p:txBody>
          <a:bodyPr wrap="square">
            <a:spAutoFit/>
          </a:bodyPr>
          <a:lstStyle/>
          <a:p>
            <a:pPr>
              <a:lnSpc>
                <a:spcPts val="1425"/>
              </a:lnSpc>
              <a:spcAft>
                <a:spcPts val="800"/>
              </a:spcAft>
            </a:pPr>
            <a:r>
              <a:rPr lang="en-US" sz="1800" b="1" dirty="0">
                <a:solidFill>
                  <a:srgbClr val="000000"/>
                </a:solidFill>
                <a:latin typeface="Segoe UI" panose="020B0502040204020203" pitchFamily="34" charset="0"/>
                <a:ea typeface="Calibri" panose="020F0502020204030204" pitchFamily="34" charset="0"/>
                <a:cs typeface="Times New Roman" panose="02020603050405020304" pitchFamily="18" charset="0"/>
              </a:rPr>
              <a:t>Exercise 2 - Amend a high-level architecture to include automation of an Enterprise BI solution in AW</a:t>
            </a:r>
          </a:p>
        </p:txBody>
      </p:sp>
      <p:pic>
        <p:nvPicPr>
          <p:cNvPr id="2" name="Picture 1">
            <a:extLst>
              <a:ext uri="{FF2B5EF4-FFF2-40B4-BE49-F238E27FC236}">
                <a16:creationId xmlns:a16="http://schemas.microsoft.com/office/drawing/2014/main" id="{1EF9CAEF-70D2-4068-93DA-AAF42EDF8238}"/>
              </a:ext>
            </a:extLst>
          </p:cNvPr>
          <p:cNvPicPr>
            <a:picLocks noChangeAspect="1"/>
          </p:cNvPicPr>
          <p:nvPr/>
        </p:nvPicPr>
        <p:blipFill>
          <a:blip r:embed="rId3"/>
          <a:stretch>
            <a:fillRect/>
          </a:stretch>
        </p:blipFill>
        <p:spPr>
          <a:xfrm>
            <a:off x="471466" y="1496272"/>
            <a:ext cx="11117560" cy="4699449"/>
          </a:xfrm>
          <a:prstGeom prst="rect">
            <a:avLst/>
          </a:prstGeom>
        </p:spPr>
      </p:pic>
    </p:spTree>
    <p:extLst>
      <p:ext uri="{BB962C8B-B14F-4D97-AF65-F5344CB8AC3E}">
        <p14:creationId xmlns:p14="http://schemas.microsoft.com/office/powerpoint/2010/main" val="2732144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review</a:t>
            </a:r>
          </a:p>
        </p:txBody>
      </p:sp>
      <p:sp>
        <p:nvSpPr>
          <p:cNvPr id="4" name="Rectangle 3">
            <a:extLst>
              <a:ext uri="{FF2B5EF4-FFF2-40B4-BE49-F238E27FC236}">
                <a16:creationId xmlns:a16="http://schemas.microsoft.com/office/drawing/2014/main" id="{DE43D728-C598-4E1B-9653-E0192A7267FE}"/>
              </a:ext>
            </a:extLst>
          </p:cNvPr>
          <p:cNvSpPr/>
          <p:nvPr/>
        </p:nvSpPr>
        <p:spPr>
          <a:xfrm>
            <a:off x="358576" y="1070272"/>
            <a:ext cx="11230450" cy="279244"/>
          </a:xfrm>
          <a:prstGeom prst="rect">
            <a:avLst/>
          </a:prstGeom>
        </p:spPr>
        <p:txBody>
          <a:bodyPr wrap="square">
            <a:spAutoFit/>
          </a:bodyPr>
          <a:lstStyle/>
          <a:p>
            <a:pPr>
              <a:lnSpc>
                <a:spcPts val="1425"/>
              </a:lnSpc>
              <a:spcAft>
                <a:spcPts val="800"/>
              </a:spcAft>
            </a:pPr>
            <a:r>
              <a:rPr lang="en-US" sz="1800" b="1" dirty="0">
                <a:solidFill>
                  <a:srgbClr val="000000"/>
                </a:solidFill>
                <a:latin typeface="Segoe UI" panose="020B0502040204020203" pitchFamily="34" charset="0"/>
                <a:ea typeface="Calibri" panose="020F0502020204030204" pitchFamily="34" charset="0"/>
                <a:cs typeface="Times New Roman" panose="02020603050405020304" pitchFamily="18" charset="0"/>
              </a:rPr>
              <a:t>Exercise 2 - Amend a high-level architecture to include automation of an Enterprise BI solution in AW</a:t>
            </a:r>
          </a:p>
        </p:txBody>
      </p:sp>
      <p:pic>
        <p:nvPicPr>
          <p:cNvPr id="3" name="Picture 2">
            <a:extLst>
              <a:ext uri="{FF2B5EF4-FFF2-40B4-BE49-F238E27FC236}">
                <a16:creationId xmlns:a16="http://schemas.microsoft.com/office/drawing/2014/main" id="{80E7DF7A-0C6D-4F97-961F-131C74AEC556}"/>
              </a:ext>
            </a:extLst>
          </p:cNvPr>
          <p:cNvPicPr>
            <a:picLocks noChangeAspect="1"/>
          </p:cNvPicPr>
          <p:nvPr/>
        </p:nvPicPr>
        <p:blipFill>
          <a:blip r:embed="rId3"/>
          <a:stretch>
            <a:fillRect/>
          </a:stretch>
        </p:blipFill>
        <p:spPr>
          <a:xfrm>
            <a:off x="471466" y="1349516"/>
            <a:ext cx="11361958" cy="5159868"/>
          </a:xfrm>
          <a:prstGeom prst="rect">
            <a:avLst/>
          </a:prstGeom>
        </p:spPr>
      </p:pic>
    </p:spTree>
    <p:extLst>
      <p:ext uri="{BB962C8B-B14F-4D97-AF65-F5344CB8AC3E}">
        <p14:creationId xmlns:p14="http://schemas.microsoft.com/office/powerpoint/2010/main" val="1646473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review</a:t>
            </a:r>
          </a:p>
        </p:txBody>
      </p:sp>
      <p:sp>
        <p:nvSpPr>
          <p:cNvPr id="4" name="Rectangle 3">
            <a:extLst>
              <a:ext uri="{FF2B5EF4-FFF2-40B4-BE49-F238E27FC236}">
                <a16:creationId xmlns:a16="http://schemas.microsoft.com/office/drawing/2014/main" id="{DE43D728-C598-4E1B-9653-E0192A7267FE}"/>
              </a:ext>
            </a:extLst>
          </p:cNvPr>
          <p:cNvSpPr/>
          <p:nvPr/>
        </p:nvSpPr>
        <p:spPr>
          <a:xfrm>
            <a:off x="358576" y="1070272"/>
            <a:ext cx="11131410" cy="570028"/>
          </a:xfrm>
          <a:prstGeom prst="rect">
            <a:avLst/>
          </a:prstGeom>
        </p:spPr>
        <p:txBody>
          <a:bodyPr wrap="square">
            <a:spAutoFit/>
          </a:bodyPr>
          <a:lstStyle/>
          <a:p>
            <a:pPr>
              <a:lnSpc>
                <a:spcPts val="1425"/>
              </a:lnSpc>
              <a:spcAft>
                <a:spcPts val="800"/>
              </a:spcAft>
            </a:pPr>
            <a:r>
              <a:rPr lang="en-US" sz="1800" b="1" dirty="0">
                <a:solidFill>
                  <a:srgbClr val="000000"/>
                </a:solidFill>
                <a:latin typeface="Segoe UI" panose="020B0502040204020203" pitchFamily="34" charset="0"/>
                <a:cs typeface="Times New Roman" panose="02020603050405020304" pitchFamily="18" charset="0"/>
              </a:rPr>
              <a:t>Exercise</a:t>
            </a:r>
            <a:r>
              <a:rPr lang="en-US" sz="1800" dirty="0">
                <a:latin typeface="Calibri" panose="020F0502020204030204" pitchFamily="34" charset="0"/>
                <a:ea typeface="Calibri" panose="020F0502020204030204" pitchFamily="34" charset="0"/>
                <a:cs typeface="Times New Roman" panose="02020603050405020304" pitchFamily="18" charset="0"/>
              </a:rPr>
              <a:t> </a:t>
            </a:r>
            <a:r>
              <a:rPr lang="en-US" sz="1800" b="1" dirty="0">
                <a:solidFill>
                  <a:srgbClr val="000000"/>
                </a:solidFill>
                <a:latin typeface="Segoe UI" panose="020B0502040204020203" pitchFamily="34" charset="0"/>
                <a:cs typeface="Times New Roman" panose="02020603050405020304" pitchFamily="18" charset="0"/>
              </a:rPr>
              <a:t>3 - Task 1: Architect an Enterprise-grade conversational bot in Azure.</a:t>
            </a:r>
          </a:p>
          <a:p>
            <a:pPr>
              <a:lnSpc>
                <a:spcPts val="1425"/>
              </a:lnSpc>
              <a:spcAft>
                <a:spcPts val="800"/>
              </a:spcAft>
            </a:pP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54D8E7C1-008D-4D4D-80F3-E7FE1BBF504B}"/>
              </a:ext>
            </a:extLst>
          </p:cNvPr>
          <p:cNvPicPr>
            <a:picLocks noChangeAspect="1"/>
          </p:cNvPicPr>
          <p:nvPr/>
        </p:nvPicPr>
        <p:blipFill>
          <a:blip r:embed="rId3"/>
          <a:stretch>
            <a:fillRect/>
          </a:stretch>
        </p:blipFill>
        <p:spPr>
          <a:xfrm>
            <a:off x="2318813" y="1787056"/>
            <a:ext cx="7312204" cy="4379502"/>
          </a:xfrm>
          <a:prstGeom prst="rect">
            <a:avLst/>
          </a:prstGeom>
        </p:spPr>
      </p:pic>
    </p:spTree>
    <p:extLst>
      <p:ext uri="{BB962C8B-B14F-4D97-AF65-F5344CB8AC3E}">
        <p14:creationId xmlns:p14="http://schemas.microsoft.com/office/powerpoint/2010/main" val="1423451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his is a module summary slide. On the right of the screen, there is a picture of a Microsoft Surface with a Microsoft website page open. On the left of the screen, there is a dark section called &quot;Module Summary&quot; that lists out the objectives of the module that the student has just learned. Underneath this is a blue section with the title of &quot;Next Steps&quot; that suggests a resource the students can use to follow up after the course."/>
          <p:cNvPicPr>
            <a:picLocks noChangeAspect="1"/>
          </p:cNvPicPr>
          <p:nvPr/>
        </p:nvPicPr>
        <p:blipFill>
          <a:blip r:embed="rId3"/>
          <a:stretch>
            <a:fillRect/>
          </a:stretch>
        </p:blipFill>
        <p:spPr>
          <a:xfrm>
            <a:off x="0" y="0"/>
            <a:ext cx="12192000" cy="6858000"/>
          </a:xfrm>
          <a:prstGeom prst="rect">
            <a:avLst/>
          </a:prstGeom>
        </p:spPr>
      </p:pic>
      <p:sp>
        <p:nvSpPr>
          <p:cNvPr id="6" name="Rectangle 5">
            <a:extLst>
              <a:ext uri="{C183D7F6-B498-43B3-948B-1728B52AA6E4}">
                <adec:decorative xmlns:adec="http://schemas.microsoft.com/office/drawing/2017/decorative" val="1"/>
              </a:ext>
            </a:extLst>
          </p:cNvPr>
          <p:cNvSpPr/>
          <p:nvPr/>
        </p:nvSpPr>
        <p:spPr>
          <a:xfrm>
            <a:off x="199523" y="4055624"/>
            <a:ext cx="5510321" cy="2581689"/>
          </a:xfrm>
          <a:prstGeom prst="rect">
            <a:avLst/>
          </a:prstGeom>
          <a:solidFill>
            <a:schemeClr val="tx2">
              <a:lumMod val="7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2" name="Rectangle 11"/>
          <p:cNvSpPr/>
          <p:nvPr/>
        </p:nvSpPr>
        <p:spPr>
          <a:xfrm>
            <a:off x="340014" y="4794098"/>
            <a:ext cx="4932948" cy="99818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137160" rtlCol="0" anchor="t"/>
          <a:lstStyle/>
          <a:p>
            <a:r>
              <a:rPr lang="en-US" dirty="0"/>
              <a:t>After the course, consider visiting </a:t>
            </a:r>
            <a:r>
              <a:rPr lang="en-US" dirty="0">
                <a:hlinkClick r:id="rId4"/>
              </a:rPr>
              <a:t>the Azure Reference Architecture site</a:t>
            </a:r>
            <a:r>
              <a:rPr lang="en-US" dirty="0"/>
              <a:t> to view a wide range of architectures that can be implemented based on scenario. </a:t>
            </a:r>
          </a:p>
        </p:txBody>
      </p:sp>
      <p:sp>
        <p:nvSpPr>
          <p:cNvPr id="5" name="Arrow: Chevron 4">
            <a:extLst>
              <a:ext uri="{C183D7F6-B498-43B3-948B-1728B52AA6E4}">
                <adec:decorative xmlns:adec="http://schemas.microsoft.com/office/drawing/2017/decorative" val="1"/>
              </a:ext>
            </a:extLst>
          </p:cNvPr>
          <p:cNvSpPr/>
          <p:nvPr/>
        </p:nvSpPr>
        <p:spPr>
          <a:xfrm>
            <a:off x="2963022" y="4196867"/>
            <a:ext cx="274320" cy="64008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mn-cs"/>
            </a:endParaRPr>
          </a:p>
        </p:txBody>
      </p:sp>
      <p:sp>
        <p:nvSpPr>
          <p:cNvPr id="2" name="Title 1"/>
          <p:cNvSpPr>
            <a:spLocks noGrp="1"/>
          </p:cNvSpPr>
          <p:nvPr>
            <p:ph type="title"/>
          </p:nvPr>
        </p:nvSpPr>
        <p:spPr>
          <a:xfrm>
            <a:off x="247650" y="4111903"/>
            <a:ext cx="11696700" cy="682195"/>
          </a:xfrm>
        </p:spPr>
        <p:txBody>
          <a:bodyPr/>
          <a:lstStyle/>
          <a:p>
            <a:r>
              <a:rPr lang="en-US" sz="4800" dirty="0">
                <a:solidFill>
                  <a:schemeClr val="bg1"/>
                </a:solidFill>
              </a:rPr>
              <a:t>Next steps</a:t>
            </a:r>
          </a:p>
        </p:txBody>
      </p:sp>
      <p:sp>
        <p:nvSpPr>
          <p:cNvPr id="3" name="Rectangle 2"/>
          <p:cNvSpPr/>
          <p:nvPr/>
        </p:nvSpPr>
        <p:spPr>
          <a:xfrm>
            <a:off x="205817" y="150202"/>
            <a:ext cx="5462194" cy="3793435"/>
          </a:xfrm>
          <a:prstGeom prst="rect">
            <a:avLst/>
          </a:prstGeom>
          <a:solidFill>
            <a:schemeClr val="bg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defTabSz="1088078">
              <a:spcBef>
                <a:spcPct val="0"/>
              </a:spcBef>
            </a:pPr>
            <a:r>
              <a:rPr lang="en-GB" sz="4800" spc="-100" dirty="0">
                <a:solidFill>
                  <a:schemeClr val="bg1"/>
                </a:solidFill>
                <a:latin typeface="+mj-lt"/>
                <a:cs typeface="Segoe UI Semibold" panose="020B0702040204020203" pitchFamily="34" charset="0"/>
              </a:rPr>
              <a:t>Module Summary</a:t>
            </a:r>
            <a:endParaRPr lang="en-ZA" sz="4800" spc="-100" dirty="0">
              <a:solidFill>
                <a:schemeClr val="bg1"/>
              </a:solidFill>
              <a:latin typeface="+mj-lt"/>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ZA" sz="1800" b="1" dirty="0">
              <a:solidFill>
                <a:prstClr val="white"/>
              </a:solidFill>
              <a:latin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ZA" sz="1800" b="1" u="none" strike="noStrike" kern="1200" cap="none" spc="0" normalizeH="0" baseline="0" noProof="0" dirty="0">
              <a:ln>
                <a:noFill/>
              </a:ln>
              <a:solidFill>
                <a:prstClr val="white"/>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800" b="1" u="none" strike="noStrike" kern="1200" cap="none" spc="0" normalizeH="0" baseline="0" noProof="0" dirty="0">
                <a:ln>
                  <a:noFill/>
                </a:ln>
                <a:solidFill>
                  <a:prstClr val="white"/>
                </a:solidFill>
                <a:effectLst/>
                <a:uLnTx/>
                <a:uFillTx/>
                <a:latin typeface="Segoe UI"/>
                <a:ea typeface="+mn-ea"/>
                <a:cs typeface="+mn-cs"/>
              </a:rPr>
              <a:t>In this module, you have learned about:</a:t>
            </a:r>
            <a:endParaRPr lang="en-ZA" sz="1800" b="1" dirty="0">
              <a:solidFill>
                <a:prstClr val="white"/>
              </a:solidFill>
              <a:latin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solidFill>
                  <a:prstClr val="white"/>
                </a:solidFill>
                <a:latin typeface="Segoe UI"/>
              </a:rPr>
              <a:t>- </a:t>
            </a:r>
            <a:r>
              <a:rPr lang="en-GB" dirty="0"/>
              <a:t>Lambda architectures from a batch mode perspective</a:t>
            </a:r>
          </a:p>
          <a:p>
            <a:r>
              <a:rPr lang="en-GB" dirty="0"/>
              <a:t>- Design an enterprise business intelligence solution</a:t>
            </a:r>
          </a:p>
          <a:p>
            <a:r>
              <a:rPr lang="en-GB" dirty="0"/>
              <a:t>- Automate an enterprise business intelligence solution</a:t>
            </a:r>
          </a:p>
          <a:p>
            <a:r>
              <a:rPr lang="en-GB" dirty="0"/>
              <a:t>- Architect an enterprise conversational bot</a:t>
            </a:r>
          </a:p>
        </p:txBody>
      </p:sp>
      <p:sp>
        <p:nvSpPr>
          <p:cNvPr id="11" name="Arrow: Chevron 10">
            <a:extLst>
              <a:ext uri="{FF2B5EF4-FFF2-40B4-BE49-F238E27FC236}">
                <a16:creationId xmlns:a16="http://schemas.microsoft.com/office/drawing/2014/main" id="{C8414389-47C1-443D-B7D9-B40BC6278BB9}"/>
              </a:ext>
              <a:ext uri="{C183D7F6-B498-43B3-948B-1728B52AA6E4}">
                <adec:decorative xmlns:adec="http://schemas.microsoft.com/office/drawing/2017/decorative" val="1"/>
              </a:ext>
            </a:extLst>
          </p:cNvPr>
          <p:cNvSpPr/>
          <p:nvPr/>
        </p:nvSpPr>
        <p:spPr>
          <a:xfrm>
            <a:off x="4791822" y="346286"/>
            <a:ext cx="274320" cy="64008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mn-cs"/>
            </a:endParaRPr>
          </a:p>
        </p:txBody>
      </p:sp>
      <p:sp>
        <p:nvSpPr>
          <p:cNvPr id="29" name="Rectangle 28">
            <a:extLst>
              <a:ext uri="{C183D7F6-B498-43B3-948B-1728B52AA6E4}">
                <adec:decorative xmlns:adec="http://schemas.microsoft.com/office/drawing/2017/decorative" val="1"/>
              </a:ext>
            </a:extLst>
          </p:cNvPr>
          <p:cNvSpPr/>
          <p:nvPr/>
        </p:nvSpPr>
        <p:spPr>
          <a:xfrm>
            <a:off x="-26127" y="-1466"/>
            <a:ext cx="12216540" cy="129686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320040" rIns="182880" bIns="182880" rtlCol="0" anchor="t"/>
          <a:lstStyle/>
          <a:p>
            <a:pPr marL="0" marR="0" lvl="0" indent="0" algn="l" defTabSz="1088105" rtl="0" eaLnBrk="1" fontAlgn="auto" latinLnBrk="0" hangingPunct="1">
              <a:lnSpc>
                <a:spcPts val="2500"/>
              </a:lnSpc>
              <a:spcBef>
                <a:spcPts val="1200"/>
              </a:spcBef>
              <a:spcAft>
                <a:spcPts val="1800"/>
              </a:spcAft>
              <a:buClrTx/>
              <a:buSzTx/>
              <a:buFontTx/>
              <a:buNone/>
              <a:tabLst/>
              <a:defRPr/>
            </a:pPr>
            <a:endParaRPr kumimoji="0" lang="en-US" sz="1900" b="0" i="0" u="none" strike="noStrike" kern="0" cap="none" spc="0" normalizeH="0" baseline="0" noProof="0" dirty="0">
              <a:ln>
                <a:noFill/>
              </a:ln>
              <a:gradFill>
                <a:gsLst>
                  <a:gs pos="0">
                    <a:srgbClr val="FFFFFF"/>
                  </a:gs>
                  <a:gs pos="100000">
                    <a:srgbClr val="FFFFFF"/>
                  </a:gs>
                </a:gsLst>
                <a:lin ang="162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3701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136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that shows a conceptual diagram of a lamba architecture. On the left is a circle that states &quot;new data&quot;, with an arrow pointing north east to a box that states &quot;batch layer&quot;. In the batch layer box are two items. &quot;Pre-compute&quot; and &quot;master dataset&quot;. From the batch layer box is an arrow pointing East to another box named &quot;serving Layer&quot; that contains two items. both with the name  &quot;batch view&quot;. Two arrow then point to a speech bubble with the word query within it.&#10;&#10;Back to the circle with the word &quot;new data&quot; within it, is an arrow that point south east to a both that states &quot;speed layer&quot;. There are two items within this named &quot;real-time view&quot;, with arrows that point to the same speech bubble that states the word &quot;query2 within it.A">
            <a:extLst>
              <a:ext uri="{FF2B5EF4-FFF2-40B4-BE49-F238E27FC236}">
                <a16:creationId xmlns:a16="http://schemas.microsoft.com/office/drawing/2014/main" id="{44953E43-CDB3-4C91-865F-DCB189CB27B3}"/>
              </a:ext>
            </a:extLst>
          </p:cNvPr>
          <p:cNvPicPr>
            <a:picLocks noChangeAspect="1"/>
          </p:cNvPicPr>
          <p:nvPr/>
        </p:nvPicPr>
        <p:blipFill>
          <a:blip r:embed="rId3"/>
          <a:stretch>
            <a:fillRect/>
          </a:stretch>
        </p:blipFill>
        <p:spPr>
          <a:xfrm>
            <a:off x="4791065" y="1580877"/>
            <a:ext cx="7301924" cy="4260799"/>
          </a:xfrm>
          <a:prstGeom prst="rect">
            <a:avLst/>
          </a:prstGeom>
        </p:spPr>
      </p:pic>
      <p:sp>
        <p:nvSpPr>
          <p:cNvPr id="33" name="Rectangle 32"/>
          <p:cNvSpPr/>
          <p:nvPr/>
        </p:nvSpPr>
        <p:spPr bwMode="auto">
          <a:xfrm>
            <a:off x="228600" y="3853762"/>
            <a:ext cx="4343401" cy="2120011"/>
          </a:xfrm>
          <a:prstGeom prst="rect">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GB" sz="2000" b="1" i="0" u="none" strike="noStrike" kern="1200" cap="none" spc="0" normalizeH="0" baseline="0" noProof="0" dirty="0">
                <a:ln>
                  <a:noFill/>
                </a:ln>
                <a:solidFill>
                  <a:prstClr val="white"/>
                </a:solidFill>
                <a:effectLst/>
                <a:uLnTx/>
                <a:uFillTx/>
                <a:latin typeface="Segoe UI"/>
                <a:ea typeface="+mn-ea"/>
                <a:cs typeface="+mn-cs"/>
              </a:rPr>
              <a:t>Serving Layer</a:t>
            </a:r>
            <a:endParaRPr kumimoji="0" lang="en-US" sz="2000" b="1"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endParaRPr>
          </a:p>
          <a:p>
            <a:r>
              <a:rPr lang="en-US" sz="1700" kern="0" dirty="0">
                <a:solidFill>
                  <a:prstClr val="white"/>
                </a:solidFill>
                <a:latin typeface="Segoe UI"/>
                <a:cs typeface="Segoe UI Light" panose="020B0502040204020203" pitchFamily="34" charset="0"/>
              </a:rPr>
              <a:t>The serving layer acts as the </a:t>
            </a:r>
            <a:r>
              <a:rPr lang="en-US" sz="1700" kern="0" dirty="0">
                <a:solidFill>
                  <a:srgbClr val="FFC000"/>
                </a:solidFill>
                <a:latin typeface="Segoe UI"/>
                <a:cs typeface="Segoe UI Light" panose="020B0502040204020203" pitchFamily="34" charset="0"/>
              </a:rPr>
              <a:t>storage output</a:t>
            </a:r>
            <a:r>
              <a:rPr lang="en-US" sz="1700" kern="0" dirty="0">
                <a:solidFill>
                  <a:prstClr val="white"/>
                </a:solidFill>
                <a:latin typeface="Segoe UI"/>
                <a:cs typeface="Segoe UI Light" panose="020B0502040204020203" pitchFamily="34" charset="0"/>
              </a:rPr>
              <a:t> of either the Batch or Speed layer that is </a:t>
            </a:r>
            <a:r>
              <a:rPr lang="en-US" sz="1700" kern="0" dirty="0">
                <a:solidFill>
                  <a:srgbClr val="FFC000"/>
                </a:solidFill>
                <a:latin typeface="Segoe UI"/>
                <a:cs typeface="Segoe UI Light" panose="020B0502040204020203" pitchFamily="34" charset="0"/>
              </a:rPr>
              <a:t>used by client applications </a:t>
            </a:r>
            <a:r>
              <a:rPr lang="en-US" sz="1700" kern="0" dirty="0">
                <a:solidFill>
                  <a:prstClr val="white"/>
                </a:solidFill>
                <a:latin typeface="Segoe UI"/>
                <a:cs typeface="Segoe UI Light" panose="020B0502040204020203" pitchFamily="34" charset="0"/>
              </a:rPr>
              <a:t>to access the results of the data-sets.</a:t>
            </a:r>
          </a:p>
          <a:p>
            <a:r>
              <a:rPr lang="en-US" sz="1700" kern="0" dirty="0">
                <a:solidFill>
                  <a:prstClr val="white"/>
                </a:solidFill>
                <a:latin typeface="Segoe UI"/>
                <a:cs typeface="Segoe UI Light" panose="020B0502040204020203" pitchFamily="34" charset="0"/>
              </a:rPr>
              <a:t>3. Batch views can be used as precomputed views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endParaRPr>
          </a:p>
        </p:txBody>
      </p:sp>
      <p:sp>
        <p:nvSpPr>
          <p:cNvPr id="29" name="Rectangle 28"/>
          <p:cNvSpPr/>
          <p:nvPr/>
        </p:nvSpPr>
        <p:spPr bwMode="auto">
          <a:xfrm>
            <a:off x="246919" y="1394627"/>
            <a:ext cx="4343401" cy="2120011"/>
          </a:xfrm>
          <a:prstGeom prst="rect">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GB" sz="2000" b="1" i="0" u="none" strike="noStrike" kern="1200" cap="none" spc="0" normalizeH="0" baseline="0" noProof="0" dirty="0">
                <a:ln>
                  <a:noFill/>
                </a:ln>
                <a:solidFill>
                  <a:prstClr val="white"/>
                </a:solidFill>
                <a:effectLst/>
                <a:uLnTx/>
                <a:uFillTx/>
                <a:latin typeface="Segoe UI"/>
                <a:ea typeface="+mn-ea"/>
                <a:cs typeface="+mn-cs"/>
              </a:rPr>
              <a:t>Batch Layer</a:t>
            </a:r>
            <a:endParaRPr kumimoji="0" lang="en-US" sz="2000" b="1"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endParaRPr>
          </a:p>
          <a:p>
            <a:r>
              <a:rPr lang="en-US" sz="1700" kern="0" dirty="0">
                <a:solidFill>
                  <a:prstClr val="white"/>
                </a:solidFill>
                <a:latin typeface="Segoe UI"/>
                <a:cs typeface="Segoe UI Light" panose="020B0502040204020203" pitchFamily="34" charset="0"/>
              </a:rPr>
              <a:t>The Batch layer is used to </a:t>
            </a:r>
            <a:r>
              <a:rPr lang="en-US" sz="1700" kern="0" dirty="0">
                <a:solidFill>
                  <a:srgbClr val="FFC000"/>
                </a:solidFill>
                <a:latin typeface="Segoe UI"/>
                <a:cs typeface="Segoe UI Light" panose="020B0502040204020203" pitchFamily="34" charset="0"/>
              </a:rPr>
              <a:t>pre-compute results on large volumes </a:t>
            </a:r>
            <a:r>
              <a:rPr lang="en-US" sz="1700" kern="0" dirty="0">
                <a:solidFill>
                  <a:prstClr val="white"/>
                </a:solidFill>
                <a:latin typeface="Segoe UI"/>
                <a:cs typeface="Segoe UI Light" panose="020B0502040204020203" pitchFamily="34" charset="0"/>
              </a:rPr>
              <a:t>of data using a distributed data system.</a:t>
            </a:r>
          </a:p>
          <a:p>
            <a:pPr marL="342900" indent="-342900">
              <a:buAutoNum type="arabicPeriod"/>
            </a:pPr>
            <a:r>
              <a:rPr lang="en-US" sz="1700" kern="0" dirty="0">
                <a:solidFill>
                  <a:prstClr val="white"/>
                </a:solidFill>
                <a:latin typeface="Segoe UI"/>
                <a:cs typeface="Segoe UI Light" panose="020B0502040204020203" pitchFamily="34" charset="0"/>
              </a:rPr>
              <a:t>New data ingested from sources</a:t>
            </a:r>
          </a:p>
          <a:p>
            <a:pPr marL="342900" indent="-342900">
              <a:buAutoNum type="arabicPeriod"/>
            </a:pPr>
            <a:r>
              <a:rPr lang="en-US" sz="1700" kern="0" dirty="0">
                <a:solidFill>
                  <a:prstClr val="white"/>
                </a:solidFill>
                <a:latin typeface="Segoe UI"/>
                <a:cs typeface="Segoe UI Light" panose="020B0502040204020203" pitchFamily="34" charset="0"/>
              </a:rPr>
              <a:t>Data is precomputed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endParaRPr>
          </a:p>
        </p:txBody>
      </p:sp>
      <p:sp>
        <p:nvSpPr>
          <p:cNvPr id="2" name="Title 1"/>
          <p:cNvSpPr>
            <a:spLocks noGrp="1"/>
          </p:cNvSpPr>
          <p:nvPr>
            <p:ph type="title"/>
          </p:nvPr>
        </p:nvSpPr>
        <p:spPr/>
        <p:txBody>
          <a:bodyPr/>
          <a:lstStyle/>
          <a:p>
            <a:r>
              <a:rPr lang="en-GB" sz="4000" dirty="0"/>
              <a:t>Lambda architectures from a </a:t>
            </a:r>
            <a:r>
              <a:rPr lang="en-GB" sz="4000" u="sng" dirty="0"/>
              <a:t>batch mode </a:t>
            </a:r>
            <a:r>
              <a:rPr lang="en-GB" sz="4000" dirty="0"/>
              <a:t>perspective</a:t>
            </a:r>
            <a:br>
              <a:rPr lang="en-GB" sz="4000" dirty="0"/>
            </a:br>
            <a:endParaRPr lang="en-US" sz="4000" dirty="0"/>
          </a:p>
        </p:txBody>
      </p:sp>
    </p:spTree>
    <p:extLst>
      <p:ext uri="{BB962C8B-B14F-4D97-AF65-F5344CB8AC3E}">
        <p14:creationId xmlns:p14="http://schemas.microsoft.com/office/powerpoint/2010/main" val="1432432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Lambda Architecture</a:t>
            </a:r>
          </a:p>
        </p:txBody>
      </p:sp>
      <p:sp>
        <p:nvSpPr>
          <p:cNvPr id="6" name="Text Placeholder 5"/>
          <p:cNvSpPr>
            <a:spLocks noGrp="1"/>
          </p:cNvSpPr>
          <p:nvPr>
            <p:ph type="body" sz="quarter" idx="10"/>
          </p:nvPr>
        </p:nvSpPr>
        <p:spPr>
          <a:xfrm>
            <a:off x="471466" y="1108734"/>
            <a:ext cx="11423354" cy="5059847"/>
          </a:xfrm>
        </p:spPr>
        <p:txBody>
          <a:bodyPr/>
          <a:lstStyle/>
          <a:p>
            <a:r>
              <a:rPr lang="en-US" dirty="0"/>
              <a:t>Batch layer (cold path)</a:t>
            </a:r>
          </a:p>
          <a:p>
            <a:pPr lvl="1"/>
            <a:r>
              <a:rPr lang="en-US" dirty="0"/>
              <a:t>Stores all the incoming data in its </a:t>
            </a:r>
            <a:r>
              <a:rPr lang="en-US" u="sng" dirty="0"/>
              <a:t>raw form </a:t>
            </a:r>
            <a:r>
              <a:rPr lang="en-US" dirty="0"/>
              <a:t>and performs batch processing on the data.</a:t>
            </a:r>
          </a:p>
          <a:p>
            <a:pPr lvl="1"/>
            <a:r>
              <a:rPr lang="en-US" dirty="0"/>
              <a:t>The result of this processing is stored as a batch view.</a:t>
            </a:r>
          </a:p>
          <a:p>
            <a:pPr lvl="1"/>
            <a:r>
              <a:rPr lang="en-US" dirty="0"/>
              <a:t>Data is not subject to </a:t>
            </a:r>
            <a:r>
              <a:rPr lang="en-US" u="sng" dirty="0"/>
              <a:t>low latency </a:t>
            </a:r>
            <a:r>
              <a:rPr lang="en-US" dirty="0"/>
              <a:t>requirements. </a:t>
            </a:r>
          </a:p>
          <a:p>
            <a:pPr lvl="1"/>
            <a:r>
              <a:rPr lang="en-US" dirty="0"/>
              <a:t>Allows for </a:t>
            </a:r>
            <a:r>
              <a:rPr lang="en-US" u="sng" dirty="0"/>
              <a:t>high accuracy </a:t>
            </a:r>
            <a:r>
              <a:rPr lang="en-US" dirty="0"/>
              <a:t>computation across large data sets, which can be very time intensive</a:t>
            </a:r>
          </a:p>
          <a:p>
            <a:r>
              <a:rPr lang="en-US" dirty="0"/>
              <a:t>Speed layer (hot path)</a:t>
            </a:r>
          </a:p>
          <a:p>
            <a:pPr lvl="1"/>
            <a:r>
              <a:rPr lang="en-US" dirty="0"/>
              <a:t>Analyzes data in real time. </a:t>
            </a:r>
          </a:p>
          <a:p>
            <a:pPr lvl="1"/>
            <a:r>
              <a:rPr lang="en-US" dirty="0"/>
              <a:t>This layer is designed for </a:t>
            </a:r>
            <a:r>
              <a:rPr lang="en-US" u="sng" dirty="0">
                <a:solidFill>
                  <a:srgbClr val="0078D4"/>
                </a:solidFill>
              </a:rPr>
              <a:t>low latency, at the expense of accuracy</a:t>
            </a:r>
            <a:r>
              <a:rPr lang="en-US" dirty="0"/>
              <a:t>.</a:t>
            </a:r>
          </a:p>
          <a:p>
            <a:r>
              <a:rPr lang="en-US" dirty="0"/>
              <a:t>The batch layer feeds into a serving layer that indexes the batch view for efficient querying. </a:t>
            </a:r>
          </a:p>
          <a:p>
            <a:r>
              <a:rPr lang="en-US" dirty="0"/>
              <a:t>The speed layer updates the serving layer with incremental updates based on the most recent data.</a:t>
            </a:r>
          </a:p>
        </p:txBody>
      </p:sp>
    </p:spTree>
    <p:extLst>
      <p:ext uri="{BB962C8B-B14F-4D97-AF65-F5344CB8AC3E}">
        <p14:creationId xmlns:p14="http://schemas.microsoft.com/office/powerpoint/2010/main" val="854951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Lambda architectures </a:t>
            </a:r>
          </a:p>
        </p:txBody>
      </p:sp>
      <p:sp>
        <p:nvSpPr>
          <p:cNvPr id="6" name="Text Placeholder 5"/>
          <p:cNvSpPr>
            <a:spLocks noGrp="1"/>
          </p:cNvSpPr>
          <p:nvPr>
            <p:ph type="body" sz="quarter" idx="10"/>
          </p:nvPr>
        </p:nvSpPr>
        <p:spPr>
          <a:xfrm>
            <a:off x="471466" y="1108734"/>
            <a:ext cx="11423354" cy="4358116"/>
          </a:xfrm>
        </p:spPr>
        <p:txBody>
          <a:bodyPr/>
          <a:lstStyle/>
          <a:p>
            <a:r>
              <a:rPr lang="en-US" dirty="0"/>
              <a:t>Eventually, the hot and cold paths converge at the analytics client application. </a:t>
            </a:r>
          </a:p>
          <a:p>
            <a:r>
              <a:rPr lang="en-US" dirty="0"/>
              <a:t>The hot path has data for a relatively small window of time.</a:t>
            </a:r>
          </a:p>
          <a:p>
            <a:r>
              <a:rPr lang="en-US" dirty="0"/>
              <a:t>The </a:t>
            </a:r>
            <a:r>
              <a:rPr lang="en-US" u="sng" dirty="0">
                <a:solidFill>
                  <a:srgbClr val="0078D4"/>
                </a:solidFill>
              </a:rPr>
              <a:t>raw data </a:t>
            </a:r>
            <a:r>
              <a:rPr lang="en-US" dirty="0"/>
              <a:t>stored at the batch layer is </a:t>
            </a:r>
            <a:r>
              <a:rPr lang="en-US" u="sng" dirty="0">
                <a:solidFill>
                  <a:srgbClr val="0078D4"/>
                </a:solidFill>
              </a:rPr>
              <a:t>immutable</a:t>
            </a:r>
            <a:r>
              <a:rPr lang="en-US" dirty="0"/>
              <a:t>. </a:t>
            </a:r>
          </a:p>
          <a:p>
            <a:pPr lvl="1"/>
            <a:r>
              <a:rPr lang="en-US" dirty="0"/>
              <a:t>Incoming data is </a:t>
            </a:r>
            <a:r>
              <a:rPr lang="en-US" dirty="0">
                <a:solidFill>
                  <a:srgbClr val="0078D4"/>
                </a:solidFill>
              </a:rPr>
              <a:t>always appended to the existing data</a:t>
            </a:r>
            <a:r>
              <a:rPr lang="en-US" dirty="0"/>
              <a:t>, and the previous data is never overwritten. </a:t>
            </a:r>
          </a:p>
          <a:p>
            <a:pPr lvl="1"/>
            <a:r>
              <a:rPr lang="en-US" dirty="0"/>
              <a:t>Any changes to the value of a particular datum are stored as a new </a:t>
            </a:r>
            <a:r>
              <a:rPr lang="en-US" u="sng" dirty="0">
                <a:solidFill>
                  <a:srgbClr val="0078D4"/>
                </a:solidFill>
              </a:rPr>
              <a:t>timestamped event record</a:t>
            </a:r>
            <a:r>
              <a:rPr lang="en-US" dirty="0"/>
              <a:t>. </a:t>
            </a:r>
          </a:p>
          <a:p>
            <a:pPr lvl="1"/>
            <a:r>
              <a:rPr lang="en-US" dirty="0"/>
              <a:t>This </a:t>
            </a:r>
            <a:r>
              <a:rPr lang="en-US" b="1" u="sng" dirty="0"/>
              <a:t>allows for </a:t>
            </a:r>
            <a:r>
              <a:rPr lang="en-US" b="1" u="sng" dirty="0" err="1"/>
              <a:t>recomputation</a:t>
            </a:r>
            <a:r>
              <a:rPr lang="en-US" b="1" u="sng" dirty="0"/>
              <a:t> </a:t>
            </a:r>
            <a:r>
              <a:rPr lang="en-US" dirty="0"/>
              <a:t>at any point in time across the history of the data collected. </a:t>
            </a:r>
          </a:p>
          <a:p>
            <a:pPr lvl="1"/>
            <a:r>
              <a:rPr lang="en-US" dirty="0"/>
              <a:t>The ability to recompute the batch view from the original raw data is important, because it allows for new views to be created as the system evolves.</a:t>
            </a:r>
          </a:p>
          <a:p>
            <a:pPr lvl="1"/>
            <a:r>
              <a:rPr lang="en-US" dirty="0"/>
              <a:t>This is key for </a:t>
            </a:r>
            <a:r>
              <a:rPr lang="en-US" b="1" u="sng" dirty="0"/>
              <a:t>training machine learning </a:t>
            </a:r>
            <a:r>
              <a:rPr lang="en-US" dirty="0"/>
              <a:t>models.</a:t>
            </a:r>
            <a:endParaRPr lang="en-GB" dirty="0"/>
          </a:p>
        </p:txBody>
      </p:sp>
    </p:spTree>
    <p:extLst>
      <p:ext uri="{BB962C8B-B14F-4D97-AF65-F5344CB8AC3E}">
        <p14:creationId xmlns:p14="http://schemas.microsoft.com/office/powerpoint/2010/main" val="3204373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latin typeface="Segoe UI Light" panose="020B0502040204020203" pitchFamily="34" charset="0"/>
                <a:cs typeface="Segoe UI Light" panose="020B0502040204020203" pitchFamily="34" charset="0"/>
              </a:rPr>
              <a:t>Azure Technologies for Lambda Architecture</a:t>
            </a:r>
          </a:p>
        </p:txBody>
      </p:sp>
      <p:sp>
        <p:nvSpPr>
          <p:cNvPr id="6" name="Text Placeholder 5"/>
          <p:cNvSpPr>
            <a:spLocks noGrp="1"/>
          </p:cNvSpPr>
          <p:nvPr>
            <p:ph type="body" sz="quarter" idx="10"/>
          </p:nvPr>
        </p:nvSpPr>
        <p:spPr>
          <a:xfrm>
            <a:off x="471466" y="1108734"/>
            <a:ext cx="11423354" cy="3902607"/>
          </a:xfrm>
        </p:spPr>
        <p:txBody>
          <a:bodyPr/>
          <a:lstStyle/>
          <a:p>
            <a:r>
              <a:rPr lang="es-AR" dirty="0" err="1"/>
              <a:t>Batch</a:t>
            </a:r>
            <a:r>
              <a:rPr lang="es-AR" dirty="0"/>
              <a:t> </a:t>
            </a:r>
            <a:r>
              <a:rPr lang="es-AR" dirty="0" err="1"/>
              <a:t>Layer</a:t>
            </a:r>
            <a:endParaRPr lang="es-AR" dirty="0"/>
          </a:p>
          <a:p>
            <a:pPr lvl="1"/>
            <a:r>
              <a:rPr lang="es-AR" dirty="0"/>
              <a:t>Azure Databricks</a:t>
            </a:r>
          </a:p>
          <a:p>
            <a:pPr lvl="1"/>
            <a:r>
              <a:rPr lang="es-AR" dirty="0"/>
              <a:t>Azure SQL Database</a:t>
            </a:r>
          </a:p>
          <a:p>
            <a:pPr lvl="1"/>
            <a:r>
              <a:rPr lang="es-AR" dirty="0"/>
              <a:t>Azure Synapse Analytics</a:t>
            </a:r>
          </a:p>
          <a:p>
            <a:pPr lvl="1"/>
            <a:r>
              <a:rPr lang="es-AR" dirty="0"/>
              <a:t>Azure Cosmos DB</a:t>
            </a:r>
          </a:p>
          <a:p>
            <a:pPr lvl="1"/>
            <a:r>
              <a:rPr lang="en-US" dirty="0"/>
              <a:t>Azure Data Lake Storage Gen II </a:t>
            </a:r>
          </a:p>
          <a:p>
            <a:pPr lvl="1"/>
            <a:r>
              <a:rPr lang="en-US" dirty="0"/>
              <a:t>HDInsight </a:t>
            </a:r>
          </a:p>
          <a:p>
            <a:r>
              <a:rPr lang="en-GB" dirty="0"/>
              <a:t>Serving Layer</a:t>
            </a:r>
          </a:p>
          <a:p>
            <a:pPr lvl="1"/>
            <a:r>
              <a:rPr lang="en-US" dirty="0"/>
              <a:t>Azure Analysis Services</a:t>
            </a:r>
          </a:p>
          <a:p>
            <a:pPr lvl="1"/>
            <a:r>
              <a:rPr lang="en-US" dirty="0"/>
              <a:t>Power BI</a:t>
            </a:r>
            <a:endParaRPr lang="en-GB" dirty="0"/>
          </a:p>
        </p:txBody>
      </p:sp>
    </p:spTree>
    <p:extLst>
      <p:ext uri="{BB962C8B-B14F-4D97-AF65-F5344CB8AC3E}">
        <p14:creationId xmlns:p14="http://schemas.microsoft.com/office/powerpoint/2010/main" val="4100510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Design an Enterprise Business Intelligence Architecture</a:t>
            </a:r>
            <a:br>
              <a:rPr lang="en-US" dirty="0"/>
            </a:br>
            <a:endParaRPr lang="en-US" sz="4000" dirty="0"/>
          </a:p>
        </p:txBody>
      </p:sp>
      <p:grpSp>
        <p:nvGrpSpPr>
          <p:cNvPr id="3" name="Group 2">
            <a:extLst>
              <a:ext uri="{FF2B5EF4-FFF2-40B4-BE49-F238E27FC236}">
                <a16:creationId xmlns:a16="http://schemas.microsoft.com/office/drawing/2014/main" id="{56D93FB0-971F-4D50-B4F1-2F9185A0FF35}"/>
              </a:ext>
            </a:extLst>
          </p:cNvPr>
          <p:cNvGrpSpPr/>
          <p:nvPr/>
        </p:nvGrpSpPr>
        <p:grpSpPr>
          <a:xfrm>
            <a:off x="884279" y="2020829"/>
            <a:ext cx="10264682" cy="3890739"/>
            <a:chOff x="884279" y="2020829"/>
            <a:chExt cx="10264682" cy="3890739"/>
          </a:xfrm>
        </p:grpSpPr>
        <p:pic>
          <p:nvPicPr>
            <p:cNvPr id="4" name="Picture 3" descr="A screenshot of a Enterprise Business Intelligence Architecture&#10;&#10;On the left is a rectangle that states &quot;Data Source&quot;, with an arrow that point east to another rectangle with the word &quot;Ingestion&quot;. An arrow that point east to another rectangle with the word &quot;Data Storage&quot;, followed by an arrow that point east to another rectangle with the word &quot;Analysis&quot;. Finally an arrow that point east to another rectangle with the word &quot;Visualization&quot;. &#10;&#10;There are arrows from the Analysis and Visualization rectangles that point to an icon for Azure Active Directory">
              <a:extLst>
                <a:ext uri="{FF2B5EF4-FFF2-40B4-BE49-F238E27FC236}">
                  <a16:creationId xmlns:a16="http://schemas.microsoft.com/office/drawing/2014/main" id="{CF0E7EE3-4BA9-4E7D-AFFA-FA08722A06B7}"/>
                </a:ext>
              </a:extLst>
            </p:cNvPr>
            <p:cNvPicPr>
              <a:picLocks noChangeAspect="1"/>
            </p:cNvPicPr>
            <p:nvPr/>
          </p:nvPicPr>
          <p:blipFill>
            <a:blip r:embed="rId3"/>
            <a:stretch>
              <a:fillRect/>
            </a:stretch>
          </p:blipFill>
          <p:spPr>
            <a:xfrm>
              <a:off x="884279" y="2020829"/>
              <a:ext cx="10264682" cy="3890739"/>
            </a:xfrm>
            <a:prstGeom prst="rect">
              <a:avLst/>
            </a:prstGeom>
          </p:spPr>
        </p:pic>
        <p:pic>
          <p:nvPicPr>
            <p:cNvPr id="5" name="Picture 4">
              <a:extLst>
                <a:ext uri="{FF2B5EF4-FFF2-40B4-BE49-F238E27FC236}">
                  <a16:creationId xmlns:a16="http://schemas.microsoft.com/office/drawing/2014/main" id="{D525DD2C-3461-485C-BF24-E73A428CE7AC}"/>
                </a:ext>
              </a:extLst>
            </p:cNvPr>
            <p:cNvPicPr>
              <a:picLocks noChangeAspect="1"/>
            </p:cNvPicPr>
            <p:nvPr/>
          </p:nvPicPr>
          <p:blipFill>
            <a:blip r:embed="rId4"/>
            <a:stretch>
              <a:fillRect/>
            </a:stretch>
          </p:blipFill>
          <p:spPr>
            <a:xfrm>
              <a:off x="5684662" y="2612724"/>
              <a:ext cx="1136924" cy="1060791"/>
            </a:xfrm>
            <a:prstGeom prst="rect">
              <a:avLst/>
            </a:prstGeom>
          </p:spPr>
        </p:pic>
        <p:pic>
          <p:nvPicPr>
            <p:cNvPr id="1026" name="Picture 2">
              <a:extLst>
                <a:ext uri="{FF2B5EF4-FFF2-40B4-BE49-F238E27FC236}">
                  <a16:creationId xmlns:a16="http://schemas.microsoft.com/office/drawing/2014/main" id="{FB72A09D-A5FB-447E-BD32-9AE3AE9FD7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41730" y="3623298"/>
              <a:ext cx="1622787" cy="342900"/>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3F0A9D2E-967A-4051-9403-19EDF5F82F96}"/>
              </a:ext>
            </a:extLst>
          </p:cNvPr>
          <p:cNvSpPr txBox="1"/>
          <p:nvPr/>
        </p:nvSpPr>
        <p:spPr>
          <a:xfrm>
            <a:off x="3389243" y="4134678"/>
            <a:ext cx="1550505" cy="357809"/>
          </a:xfrm>
          <a:prstGeom prst="rect">
            <a:avLst/>
          </a:prstGeom>
        </p:spPr>
        <p:txBody>
          <a:bodyPr vert="horz" wrap="square" lIns="91440" tIns="91440" rIns="91440" bIns="91440" rtlCol="0" anchor="t">
            <a:noAutofit/>
          </a:bodyPr>
          <a:lstStyle/>
          <a:p>
            <a:pPr marL="171450" indent="-171450">
              <a:buFont typeface="Wingdings" pitchFamily="2" charset="2"/>
              <a:buChar char="§"/>
            </a:pPr>
            <a:r>
              <a:rPr lang="en-US" sz="1600" dirty="0">
                <a:latin typeface="Segoe UI" pitchFamily="34" charset="0"/>
                <a:ea typeface="Segoe UI" pitchFamily="34" charset="0"/>
                <a:cs typeface="Segoe UI" pitchFamily="34" charset="0"/>
              </a:rPr>
              <a:t>Staging Area</a:t>
            </a:r>
          </a:p>
        </p:txBody>
      </p:sp>
      <p:sp>
        <p:nvSpPr>
          <p:cNvPr id="7" name="TextBox 6">
            <a:extLst>
              <a:ext uri="{FF2B5EF4-FFF2-40B4-BE49-F238E27FC236}">
                <a16:creationId xmlns:a16="http://schemas.microsoft.com/office/drawing/2014/main" id="{18160E25-1C7F-467A-8A08-51403CD896F8}"/>
              </a:ext>
            </a:extLst>
          </p:cNvPr>
          <p:cNvSpPr txBox="1"/>
          <p:nvPr/>
        </p:nvSpPr>
        <p:spPr>
          <a:xfrm>
            <a:off x="5441730" y="4134678"/>
            <a:ext cx="1622787" cy="342900"/>
          </a:xfrm>
          <a:prstGeom prst="rect">
            <a:avLst/>
          </a:prstGeom>
        </p:spPr>
        <p:txBody>
          <a:bodyPr vert="horz" wrap="square" lIns="91440" tIns="91440" rIns="91440" bIns="91440" rtlCol="0" anchor="t">
            <a:noAutofit/>
          </a:bodyPr>
          <a:lstStyle/>
          <a:p>
            <a:pPr marL="171450" indent="-171450">
              <a:buFont typeface="Wingdings" pitchFamily="2" charset="2"/>
              <a:buChar char="§"/>
            </a:pPr>
            <a:r>
              <a:rPr lang="en-US" sz="1600" dirty="0" err="1">
                <a:latin typeface="Segoe UI" pitchFamily="34" charset="0"/>
                <a:ea typeface="Segoe UI" pitchFamily="34" charset="0"/>
                <a:cs typeface="Segoe UI" pitchFamily="34" charset="0"/>
              </a:rPr>
              <a:t>Polybase</a:t>
            </a:r>
            <a:endParaRPr lang="en-US" sz="1600" dirty="0">
              <a:latin typeface="Segoe UI" pitchFamily="34" charset="0"/>
              <a:ea typeface="Segoe UI" pitchFamily="34" charset="0"/>
              <a:cs typeface="Segoe UI" pitchFamily="34" charset="0"/>
            </a:endParaRPr>
          </a:p>
        </p:txBody>
      </p:sp>
      <p:sp>
        <p:nvSpPr>
          <p:cNvPr id="8" name="TextBox 7">
            <a:extLst>
              <a:ext uri="{FF2B5EF4-FFF2-40B4-BE49-F238E27FC236}">
                <a16:creationId xmlns:a16="http://schemas.microsoft.com/office/drawing/2014/main" id="{E67C0B87-4317-474D-BE28-F0F0EFCF3106}"/>
              </a:ext>
            </a:extLst>
          </p:cNvPr>
          <p:cNvSpPr txBox="1"/>
          <p:nvPr/>
        </p:nvSpPr>
        <p:spPr>
          <a:xfrm>
            <a:off x="7475456" y="2273359"/>
            <a:ext cx="1781666" cy="339365"/>
          </a:xfrm>
          <a:prstGeom prst="rect">
            <a:avLst/>
          </a:prstGeom>
        </p:spPr>
        <p:txBody>
          <a:bodyPr vert="horz" wrap="square" lIns="91440" tIns="91440" rIns="91440" bIns="91440" rtlCol="0" anchor="t">
            <a:noAutofit/>
          </a:bodyPr>
          <a:lstStyle/>
          <a:p>
            <a:pPr marL="171450" indent="-171450">
              <a:buFont typeface="Wingdings" pitchFamily="2" charset="2"/>
              <a:buChar char="§"/>
            </a:pPr>
            <a:r>
              <a:rPr lang="en-US" sz="1600" dirty="0">
                <a:latin typeface="Segoe UI" pitchFamily="34" charset="0"/>
                <a:ea typeface="Segoe UI" pitchFamily="34" charset="0"/>
                <a:cs typeface="Segoe UI" pitchFamily="34" charset="0"/>
              </a:rPr>
              <a:t>Semantic Layer</a:t>
            </a:r>
          </a:p>
        </p:txBody>
      </p:sp>
    </p:spTree>
    <p:extLst>
      <p:ext uri="{BB962C8B-B14F-4D97-AF65-F5344CB8AC3E}">
        <p14:creationId xmlns:p14="http://schemas.microsoft.com/office/powerpoint/2010/main" val="819694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latin typeface="Segoe UI Light" panose="020B0502040204020203" pitchFamily="34" charset="0"/>
                <a:cs typeface="Segoe UI Light" panose="020B0502040204020203" pitchFamily="34" charset="0"/>
              </a:rPr>
              <a:t>Data Transfer</a:t>
            </a:r>
          </a:p>
        </p:txBody>
      </p:sp>
      <p:pic>
        <p:nvPicPr>
          <p:cNvPr id="2" name="Picture 1">
            <a:extLst>
              <a:ext uri="{FF2B5EF4-FFF2-40B4-BE49-F238E27FC236}">
                <a16:creationId xmlns:a16="http://schemas.microsoft.com/office/drawing/2014/main" id="{0CEB3F6C-C0C2-4B03-B3D5-04B3460512E2}"/>
              </a:ext>
            </a:extLst>
          </p:cNvPr>
          <p:cNvPicPr>
            <a:picLocks noChangeAspect="1"/>
          </p:cNvPicPr>
          <p:nvPr/>
        </p:nvPicPr>
        <p:blipFill>
          <a:blip r:embed="rId3"/>
          <a:stretch>
            <a:fillRect/>
          </a:stretch>
        </p:blipFill>
        <p:spPr>
          <a:xfrm>
            <a:off x="471466" y="1299929"/>
            <a:ext cx="11018520" cy="4876544"/>
          </a:xfrm>
          <a:prstGeom prst="rect">
            <a:avLst/>
          </a:prstGeom>
        </p:spPr>
      </p:pic>
    </p:spTree>
    <p:extLst>
      <p:ext uri="{BB962C8B-B14F-4D97-AF65-F5344CB8AC3E}">
        <p14:creationId xmlns:p14="http://schemas.microsoft.com/office/powerpoint/2010/main" val="99869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Enterprise Business Intelligence Architecture with Automation&#10;&#10;On the left is a rectangle that states &quot;Data Source&quot;, with an arrow that point east to another rectangle with the word &quot;Ingestion&quot;. An arrow that point east to another rectangle with the word &quot;Data Storage&quot;. The Ingestion and Data Storage rectangle are encapsulated into a rectangle called &quot;Data Factory&quot;. An arrow that point east to another rectangle with the word &quot;Analysis&quot;. Finally an arrow that point east to another rectangle with the word &quot;Visualization&quot;. &#10;&#10;There are arrows from the Data Storage and Analysis rectangles that point to an icon for Azure Active Directory">
            <a:extLst>
              <a:ext uri="{FF2B5EF4-FFF2-40B4-BE49-F238E27FC236}">
                <a16:creationId xmlns:a16="http://schemas.microsoft.com/office/drawing/2014/main" id="{A21BB487-BC61-4A1A-A0FC-68EC10EFB06B}"/>
              </a:ext>
            </a:extLst>
          </p:cNvPr>
          <p:cNvPicPr>
            <a:picLocks noChangeAspect="1"/>
          </p:cNvPicPr>
          <p:nvPr/>
        </p:nvPicPr>
        <p:blipFill>
          <a:blip r:embed="rId3"/>
          <a:stretch>
            <a:fillRect/>
          </a:stretch>
        </p:blipFill>
        <p:spPr>
          <a:xfrm>
            <a:off x="879925" y="1612680"/>
            <a:ext cx="10187532" cy="4389611"/>
          </a:xfrm>
          <a:prstGeom prst="rect">
            <a:avLst/>
          </a:prstGeom>
        </p:spPr>
      </p:pic>
      <p:pic>
        <p:nvPicPr>
          <p:cNvPr id="4" name="Picture 3">
            <a:extLst>
              <a:ext uri="{FF2B5EF4-FFF2-40B4-BE49-F238E27FC236}">
                <a16:creationId xmlns:a16="http://schemas.microsoft.com/office/drawing/2014/main" id="{87B3B0A4-F591-4B44-A525-487652FE3A10}"/>
              </a:ext>
            </a:extLst>
          </p:cNvPr>
          <p:cNvPicPr>
            <a:picLocks noChangeAspect="1"/>
          </p:cNvPicPr>
          <p:nvPr/>
        </p:nvPicPr>
        <p:blipFill>
          <a:blip r:embed="rId4"/>
          <a:stretch>
            <a:fillRect/>
          </a:stretch>
        </p:blipFill>
        <p:spPr>
          <a:xfrm>
            <a:off x="5644202" y="2572264"/>
            <a:ext cx="1136924" cy="1060791"/>
          </a:xfrm>
          <a:prstGeom prst="rect">
            <a:avLst/>
          </a:prstGeom>
        </p:spPr>
      </p:pic>
      <p:pic>
        <p:nvPicPr>
          <p:cNvPr id="6" name="Picture 2">
            <a:extLst>
              <a:ext uri="{FF2B5EF4-FFF2-40B4-BE49-F238E27FC236}">
                <a16:creationId xmlns:a16="http://schemas.microsoft.com/office/drawing/2014/main" id="{B2C6A479-B544-4F9D-AB31-12DDB42870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1270" y="3582838"/>
            <a:ext cx="1622787" cy="3429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51B0323B-0A5D-4FA1-ADB8-A8CC9EBFF616}"/>
              </a:ext>
            </a:extLst>
          </p:cNvPr>
          <p:cNvGrpSpPr/>
          <p:nvPr/>
        </p:nvGrpSpPr>
        <p:grpSpPr>
          <a:xfrm>
            <a:off x="898975" y="1612680"/>
            <a:ext cx="10187532" cy="4389611"/>
            <a:chOff x="898975" y="1612680"/>
            <a:chExt cx="10187532" cy="4389611"/>
          </a:xfrm>
        </p:grpSpPr>
        <p:pic>
          <p:nvPicPr>
            <p:cNvPr id="7" name="Picture 6" descr="A screenshot of a Enterprise Business Intelligence Architecture with Automation&#10;&#10;On the left is a rectangle that states &quot;Data Source&quot;, with an arrow that point east to another rectangle with the word &quot;Ingestion&quot;. An arrow that point east to another rectangle with the word &quot;Data Storage&quot;. The Ingestion and Data Storage rectangle are encapsulated into a rectangle called &quot;Data Factory&quot;. An arrow that point east to another rectangle with the word &quot;Analysis&quot;. Finally an arrow that point east to another rectangle with the word &quot;Visualization&quot;. &#10;&#10;There are arrows from the Data Storage and Analysis rectangles that point to an icon for Azure Active Directory">
              <a:extLst>
                <a:ext uri="{FF2B5EF4-FFF2-40B4-BE49-F238E27FC236}">
                  <a16:creationId xmlns:a16="http://schemas.microsoft.com/office/drawing/2014/main" id="{367175C6-D70F-4E26-BABF-04C7D790B616}"/>
                </a:ext>
              </a:extLst>
            </p:cNvPr>
            <p:cNvPicPr>
              <a:picLocks noChangeAspect="1"/>
            </p:cNvPicPr>
            <p:nvPr/>
          </p:nvPicPr>
          <p:blipFill>
            <a:blip r:embed="rId3"/>
            <a:stretch>
              <a:fillRect/>
            </a:stretch>
          </p:blipFill>
          <p:spPr>
            <a:xfrm>
              <a:off x="898975" y="1612680"/>
              <a:ext cx="10187532" cy="4389611"/>
            </a:xfrm>
            <a:prstGeom prst="rect">
              <a:avLst/>
            </a:prstGeom>
          </p:spPr>
        </p:pic>
        <p:pic>
          <p:nvPicPr>
            <p:cNvPr id="9" name="Picture 8">
              <a:extLst>
                <a:ext uri="{FF2B5EF4-FFF2-40B4-BE49-F238E27FC236}">
                  <a16:creationId xmlns:a16="http://schemas.microsoft.com/office/drawing/2014/main" id="{4D20255B-43EF-43C6-954D-E98B2BC71696}"/>
                </a:ext>
              </a:extLst>
            </p:cNvPr>
            <p:cNvPicPr>
              <a:picLocks noChangeAspect="1"/>
            </p:cNvPicPr>
            <p:nvPr/>
          </p:nvPicPr>
          <p:blipFill>
            <a:blip r:embed="rId4"/>
            <a:stretch>
              <a:fillRect/>
            </a:stretch>
          </p:blipFill>
          <p:spPr>
            <a:xfrm>
              <a:off x="5663252" y="2572264"/>
              <a:ext cx="1136924" cy="1060791"/>
            </a:xfrm>
            <a:prstGeom prst="rect">
              <a:avLst/>
            </a:prstGeom>
          </p:spPr>
        </p:pic>
        <p:pic>
          <p:nvPicPr>
            <p:cNvPr id="10" name="Picture 2">
              <a:extLst>
                <a:ext uri="{FF2B5EF4-FFF2-40B4-BE49-F238E27FC236}">
                  <a16:creationId xmlns:a16="http://schemas.microsoft.com/office/drawing/2014/main" id="{DC5A0091-99FD-4BED-A4CA-72E093F630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0320" y="3582838"/>
              <a:ext cx="1622787" cy="3429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r>
              <a:rPr lang="en-US" sz="4000" dirty="0"/>
              <a:t>Automate an Enterprise Business Intelligence Architecture</a:t>
            </a:r>
            <a:br>
              <a:rPr lang="en-US" dirty="0"/>
            </a:br>
            <a:endParaRPr lang="en-US" sz="4000" dirty="0"/>
          </a:p>
        </p:txBody>
      </p:sp>
    </p:spTree>
    <p:extLst>
      <p:ext uri="{BB962C8B-B14F-4D97-AF65-F5344CB8AC3E}">
        <p14:creationId xmlns:p14="http://schemas.microsoft.com/office/powerpoint/2010/main" val="3454098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2.xml><?xml version="1.0" encoding="utf-8"?>
<a:theme xmlns:a="http://schemas.openxmlformats.org/drawingml/2006/main" name="SOFT BLACK TEMPLATE">
  <a:themeElements>
    <a:clrScheme name="ST_Illusttration_Soft_Black">
      <a:dk1>
        <a:srgbClr val="1A1A1A"/>
      </a:dk1>
      <a:lt1>
        <a:srgbClr val="FFFFFF"/>
      </a:lt1>
      <a:dk2>
        <a:srgbClr val="0D0D0D"/>
      </a:dk2>
      <a:lt2>
        <a:srgbClr val="D2D2D2"/>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A3FBD5A9-6ED4-4247-B514-45D69F798535}"/>
    </a:ext>
  </a:extLst>
</a:theme>
</file>

<file path=ppt/theme/theme3.xml><?xml version="1.0" encoding="utf-8"?>
<a:theme xmlns:a="http://schemas.openxmlformats.org/drawingml/2006/main" name="FY17 EMPOWER Campaign Theme">
  <a:themeElements>
    <a:clrScheme name="Custom 2">
      <a:dk1>
        <a:srgbClr val="505050"/>
      </a:dk1>
      <a:lt1>
        <a:sysClr val="window" lastClr="FFFFFF"/>
      </a:lt1>
      <a:dk2>
        <a:srgbClr val="0078D7"/>
      </a:dk2>
      <a:lt2>
        <a:srgbClr val="000000"/>
      </a:lt2>
      <a:accent1>
        <a:srgbClr val="107C10"/>
      </a:accent1>
      <a:accent2>
        <a:srgbClr val="FF8C00"/>
      </a:accent2>
      <a:accent3>
        <a:srgbClr val="D83B01"/>
      </a:accent3>
      <a:accent4>
        <a:srgbClr val="00BCF2"/>
      </a:accent4>
      <a:accent5>
        <a:srgbClr val="002050"/>
      </a:accent5>
      <a:accent6>
        <a:srgbClr val="5C2D91"/>
      </a:accent6>
      <a:hlink>
        <a:srgbClr val="B9B9B9"/>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7 EMPOWER Campaign Theme" id="{DE8F8296-BCDF-4D9D-9667-B0F9BFC0919B}" vid="{C48D4A6D-5D25-4B80-8FFE-70A0D4B280A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16-9_Illustration_2018_Cloud_011</Template>
  <TotalTime>0</TotalTime>
  <Words>2407</Words>
  <Application>Microsoft Office PowerPoint</Application>
  <PresentationFormat>Widescreen</PresentationFormat>
  <Paragraphs>218</Paragraphs>
  <Slides>26</Slides>
  <Notes>24</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26</vt:i4>
      </vt:variant>
    </vt:vector>
  </HeadingPairs>
  <TitlesOfParts>
    <vt:vector size="37" baseType="lpstr">
      <vt:lpstr>Arial</vt:lpstr>
      <vt:lpstr>Calibri</vt:lpstr>
      <vt:lpstr>Consolas</vt:lpstr>
      <vt:lpstr>Segoe UI</vt:lpstr>
      <vt:lpstr>Segoe UI Light</vt:lpstr>
      <vt:lpstr>Segoe UI Semibold</vt:lpstr>
      <vt:lpstr>Segoe UI Semilight</vt:lpstr>
      <vt:lpstr>Wingdings</vt:lpstr>
      <vt:lpstr>WHITE TEMPLATE</vt:lpstr>
      <vt:lpstr>SOFT BLACK TEMPLATE</vt:lpstr>
      <vt:lpstr>FY17 EMPOWER Campaign Theme</vt:lpstr>
      <vt:lpstr>DP-201T02:  Azure Batch Processing Reference Architectures</vt:lpstr>
      <vt:lpstr>Lesson Objectives</vt:lpstr>
      <vt:lpstr>Lambda architectures from a batch mode perspective </vt:lpstr>
      <vt:lpstr>Lambda Architecture</vt:lpstr>
      <vt:lpstr>Lambda architectures </vt:lpstr>
      <vt:lpstr>Azure Technologies for Lambda Architecture</vt:lpstr>
      <vt:lpstr>Design an Enterprise Business Intelligence Architecture </vt:lpstr>
      <vt:lpstr>Data Transfer</vt:lpstr>
      <vt:lpstr>Automate an Enterprise Business Intelligence Architecture </vt:lpstr>
      <vt:lpstr>Master Pipeline</vt:lpstr>
      <vt:lpstr>Architect an Enterprise Conversational Bot  </vt:lpstr>
      <vt:lpstr>Review Questions</vt:lpstr>
      <vt:lpstr>Lab: Azure Batch Processing Reference Architectures</vt:lpstr>
      <vt:lpstr>Lab overview</vt:lpstr>
      <vt:lpstr>Lab scenario</vt:lpstr>
      <vt:lpstr>Lab review</vt:lpstr>
      <vt:lpstr>Lab review</vt:lpstr>
      <vt:lpstr>Lab review</vt:lpstr>
      <vt:lpstr>Lab review</vt:lpstr>
      <vt:lpstr>Lab review</vt:lpstr>
      <vt:lpstr>Lab review</vt:lpstr>
      <vt:lpstr>Lab review</vt:lpstr>
      <vt:lpstr>Lab review</vt:lpstr>
      <vt:lpstr>Lab review</vt:lpstr>
      <vt:lpstr>Next steps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2018-12-16T17:58:48Z</dcterms:created>
  <dcterms:modified xsi:type="dcterms:W3CDTF">2020-12-11T11:55:57Z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2018-12-16T17:59:52.0180957Z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